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256" r:id="rId2"/>
    <p:sldId id="287" r:id="rId3"/>
    <p:sldId id="265" r:id="rId4"/>
    <p:sldId id="266" r:id="rId5"/>
    <p:sldId id="264" r:id="rId6"/>
    <p:sldId id="267" r:id="rId7"/>
    <p:sldId id="268" r:id="rId8"/>
    <p:sldId id="269" r:id="rId9"/>
    <p:sldId id="270" r:id="rId10"/>
    <p:sldId id="271" r:id="rId11"/>
    <p:sldId id="291" r:id="rId12"/>
    <p:sldId id="290" r:id="rId13"/>
    <p:sldId id="301" r:id="rId14"/>
    <p:sldId id="272" r:id="rId15"/>
    <p:sldId id="273" r:id="rId16"/>
    <p:sldId id="288" r:id="rId17"/>
    <p:sldId id="274" r:id="rId18"/>
    <p:sldId id="275" r:id="rId19"/>
    <p:sldId id="276" r:id="rId20"/>
    <p:sldId id="277" r:id="rId21"/>
    <p:sldId id="302" r:id="rId22"/>
    <p:sldId id="289" r:id="rId23"/>
    <p:sldId id="279" r:id="rId24"/>
    <p:sldId id="298" r:id="rId25"/>
    <p:sldId id="297" r:id="rId26"/>
    <p:sldId id="292" r:id="rId27"/>
    <p:sldId id="293" r:id="rId28"/>
    <p:sldId id="299" r:id="rId29"/>
    <p:sldId id="300" r:id="rId30"/>
    <p:sldId id="263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 xmlns:mv="urn:schemas-microsoft-com:mac:vml" xmlns:mc="http://schemas.openxmlformats.org/markup-compatibility/2006">
          <a:srgbClr val="FF0000"/>
        </p14:laserClr>
      </p:ext>
      <p:ext uri="{2FDB2607-1784-4EEB-B798-7EB5836EED8A}">
        <p14:showMediaCtrls xmlns:p14="http://schemas.microsoft.com/office/powerpoint/2010/main" xmlns="" xmlns:mv="urn:schemas-microsoft-com:mac:vml" xmlns:mc="http://schemas.openxmlformats.org/markup-compatibility/2006" val="1"/>
      </p:ext>
    </p:extLst>
  </p:showPr>
  <p:clrMru>
    <a:srgbClr val="D4A90C"/>
    <a:srgbClr val="D6A52A"/>
    <a:srgbClr val="D2B32E"/>
  </p:clrMru>
  <p:extLst>
    <p:ext uri="{E76CE94A-603C-4142-B9EB-6D1370010A27}">
      <p14:discardImageEditData xmlns:p14="http://schemas.microsoft.com/office/powerpoint/2010/main" xmlns="" xmlns:mv="urn:schemas-microsoft-com:mac:vml" xmlns:mc="http://schemas.openxmlformats.org/markup-compatibility/2006" val="0"/>
    </p:ext>
    <p:ext uri="{D31A062A-798A-4329-ABDD-BBA856620510}">
      <p14:defaultImageDpi xmlns:p14="http://schemas.microsoft.com/office/powerpoint/2010/main" xmlns="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5CF39-036E-EA4C-AAED-2AD59CB6F36A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03979-F91F-894C-8EE6-B9241F3AC1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535DA9-5BDC-4D32-A9A7-B6EFDF12FE8B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DE7B1-18EE-427B-B418-932B30A09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xmlns:mv="urn:schemas-microsoft-com:mac:vml" xmlns:mc="http://schemas.openxmlformats.org/markup-compatibility/2006" val="35854905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343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Text Box 9"/>
          <p:cNvSpPr txBox="1">
            <a:spLocks noChangeArrowheads="1"/>
          </p:cNvSpPr>
          <p:nvPr userDrawn="1"/>
        </p:nvSpPr>
        <p:spPr bwMode="auto">
          <a:xfrm>
            <a:off x="195262" y="6143625"/>
            <a:ext cx="1785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defRPr/>
            </a:pPr>
            <a:r>
              <a:rPr lang="en-US" sz="900" dirty="0">
                <a:solidFill>
                  <a:schemeClr val="tx1"/>
                </a:solidFill>
                <a:effectLst/>
                <a:latin typeface="Arial Narrow" pitchFamily="34" charset="0"/>
              </a:rPr>
              <a:t>Applied Research </a:t>
            </a:r>
            <a:r>
              <a:rPr lang="en-US" sz="900" dirty="0" smtClean="0">
                <a:solidFill>
                  <a:schemeClr val="tx1"/>
                </a:solidFill>
                <a:effectLst/>
                <a:latin typeface="Arial Narrow" pitchFamily="34" charset="0"/>
              </a:rPr>
              <a:t>Laboratory</a:t>
            </a:r>
          </a:p>
          <a:p>
            <a:pPr algn="l">
              <a:spcBef>
                <a:spcPts val="0"/>
              </a:spcBef>
              <a:defRPr/>
            </a:pPr>
            <a:r>
              <a:rPr lang="en-US" sz="900" dirty="0" smtClean="0">
                <a:solidFill>
                  <a:schemeClr val="tx1"/>
                </a:solidFill>
                <a:effectLst/>
                <a:latin typeface="Arial Narrow" pitchFamily="34" charset="0"/>
              </a:rPr>
              <a:t>P.O</a:t>
            </a:r>
            <a:r>
              <a:rPr lang="en-US" sz="900" dirty="0">
                <a:solidFill>
                  <a:schemeClr val="tx1"/>
                </a:solidFill>
                <a:effectLst/>
                <a:latin typeface="Arial Narrow" pitchFamily="34" charset="0"/>
              </a:rPr>
              <a:t>. Box 30                            </a:t>
            </a:r>
            <a:r>
              <a:rPr lang="en-US" sz="900" dirty="0" smtClean="0">
                <a:solidFill>
                  <a:schemeClr val="tx1"/>
                </a:solidFill>
                <a:effectLst/>
                <a:latin typeface="Arial Narrow" pitchFamily="34" charset="0"/>
              </a:rPr>
              <a:t> </a:t>
            </a:r>
          </a:p>
          <a:p>
            <a:pPr algn="l">
              <a:spcBef>
                <a:spcPts val="0"/>
              </a:spcBef>
              <a:defRPr/>
            </a:pPr>
            <a:r>
              <a:rPr lang="en-US" sz="900" dirty="0" smtClean="0">
                <a:solidFill>
                  <a:schemeClr val="tx1"/>
                </a:solidFill>
                <a:effectLst/>
                <a:latin typeface="Arial Narrow" pitchFamily="34" charset="0"/>
              </a:rPr>
              <a:t>State </a:t>
            </a:r>
            <a:r>
              <a:rPr lang="en-US" sz="900" dirty="0">
                <a:solidFill>
                  <a:schemeClr val="tx1"/>
                </a:solidFill>
                <a:effectLst/>
                <a:latin typeface="Arial Narrow" pitchFamily="34" charset="0"/>
              </a:rPr>
              <a:t>College, PA 16804-0030</a:t>
            </a:r>
            <a:r>
              <a:rPr lang="en-US" sz="900" dirty="0" smtClean="0">
                <a:solidFill>
                  <a:schemeClr val="tx1"/>
                </a:solidFill>
                <a:effectLst/>
                <a:latin typeface="Arial Narrow" pitchFamily="34" charset="0"/>
              </a:rPr>
              <a:t> </a:t>
            </a:r>
          </a:p>
          <a:p>
            <a:pPr algn="l">
              <a:spcBef>
                <a:spcPts val="0"/>
              </a:spcBef>
              <a:defRPr/>
            </a:pPr>
            <a:r>
              <a:rPr lang="en-US" sz="900" dirty="0" smtClean="0">
                <a:solidFill>
                  <a:schemeClr val="tx1"/>
                </a:solidFill>
                <a:effectLst/>
                <a:latin typeface="Arial Narrow" pitchFamily="34" charset="0"/>
              </a:rPr>
              <a:t>(</a:t>
            </a:r>
            <a:r>
              <a:rPr lang="en-US" sz="900" dirty="0">
                <a:solidFill>
                  <a:schemeClr val="tx1"/>
                </a:solidFill>
                <a:effectLst/>
                <a:latin typeface="Arial Narrow" pitchFamily="34" charset="0"/>
              </a:rPr>
              <a:t>814) 865-3031</a:t>
            </a: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255588" y="6191250"/>
            <a:ext cx="8659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180975" y="5105505"/>
            <a:ext cx="86868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endParaRPr lang="en-US" sz="900" dirty="0">
              <a:solidFill>
                <a:schemeClr val="tx1"/>
              </a:solidFill>
              <a:effectLst/>
            </a:endParaRPr>
          </a:p>
          <a:p>
            <a:pPr algn="l">
              <a:defRPr/>
            </a:pPr>
            <a:r>
              <a:rPr lang="en-US" sz="900" b="1" u="sng" dirty="0">
                <a:effectLst/>
              </a:rPr>
              <a:t>Distribution Statement D</a:t>
            </a:r>
            <a:r>
              <a:rPr lang="en-US" sz="900" dirty="0">
                <a:effectLst/>
              </a:rPr>
              <a:t> - Distribution authorized to</a:t>
            </a:r>
            <a:r>
              <a:rPr lang="en-US" sz="900" dirty="0" smtClean="0">
                <a:effectLst/>
              </a:rPr>
              <a:t> the Department of Defense </a:t>
            </a:r>
            <a:r>
              <a:rPr lang="en-US" sz="900" dirty="0">
                <a:effectLst/>
              </a:rPr>
              <a:t>and</a:t>
            </a:r>
            <a:r>
              <a:rPr lang="en-US" sz="900" dirty="0" smtClean="0">
                <a:effectLst/>
              </a:rPr>
              <a:t> U.S. DoD </a:t>
            </a:r>
            <a:r>
              <a:rPr lang="en-US" sz="900" dirty="0">
                <a:effectLst/>
              </a:rPr>
              <a:t>contractors </a:t>
            </a:r>
            <a:r>
              <a:rPr lang="en-US" sz="900" dirty="0" smtClean="0">
                <a:effectLst/>
              </a:rPr>
              <a:t>only; </a:t>
            </a:r>
            <a:r>
              <a:rPr lang="en-US" sz="900" dirty="0">
                <a:effectLst/>
              </a:rPr>
              <a:t>Critical </a:t>
            </a:r>
            <a:r>
              <a:rPr lang="en-US" sz="900" dirty="0" smtClean="0">
                <a:effectLst/>
              </a:rPr>
              <a:t>Technology; June 2010. </a:t>
            </a:r>
            <a:r>
              <a:rPr lang="en-US" sz="900" dirty="0">
                <a:effectLst/>
              </a:rPr>
              <a:t>Other</a:t>
            </a:r>
            <a:r>
              <a:rPr lang="en-US" sz="900" dirty="0" smtClean="0">
                <a:effectLst/>
              </a:rPr>
              <a:t> U.S. requests shall be</a:t>
            </a:r>
            <a:r>
              <a:rPr lang="en-US" sz="900" baseline="0" dirty="0" smtClean="0">
                <a:effectLst/>
              </a:rPr>
              <a:t> </a:t>
            </a:r>
            <a:r>
              <a:rPr lang="en-US" sz="900" dirty="0" smtClean="0">
                <a:effectLst/>
              </a:rPr>
              <a:t>referred </a:t>
            </a:r>
            <a:r>
              <a:rPr lang="en-US" sz="900" dirty="0">
                <a:effectLst/>
              </a:rPr>
              <a:t>to</a:t>
            </a:r>
            <a:r>
              <a:rPr lang="en-US" sz="900" dirty="0" smtClean="0">
                <a:effectLst/>
              </a:rPr>
              <a:t> COMNAVSEASYSCOM (SEA 09P3) and PMS </a:t>
            </a:r>
            <a:r>
              <a:rPr lang="en-US" sz="900" dirty="0">
                <a:effectLst/>
              </a:rPr>
              <a:t>415 and/or ONR 333.</a:t>
            </a:r>
          </a:p>
          <a:p>
            <a:pPr algn="l">
              <a:defRPr/>
            </a:pPr>
            <a:r>
              <a:rPr lang="en-US" sz="900" b="1" u="sng" dirty="0">
                <a:effectLst/>
              </a:rPr>
              <a:t>Warning</a:t>
            </a:r>
            <a:r>
              <a:rPr lang="en-US" sz="900" dirty="0">
                <a:effectLst/>
              </a:rPr>
              <a:t> - This document contains technical data whose export is restricted by The Arms Export Control Act (Title 22, </a:t>
            </a:r>
            <a:r>
              <a:rPr lang="en-US" sz="900" dirty="0" smtClean="0">
                <a:effectLst/>
              </a:rPr>
              <a:t>U.S.C</a:t>
            </a:r>
            <a:r>
              <a:rPr lang="en-US" sz="900" dirty="0">
                <a:effectLst/>
              </a:rPr>
              <a:t>. </a:t>
            </a:r>
            <a:r>
              <a:rPr lang="en-US" sz="900" dirty="0" smtClean="0">
                <a:effectLst/>
              </a:rPr>
              <a:t>Sec. </a:t>
            </a:r>
            <a:r>
              <a:rPr lang="en-US" sz="900" dirty="0">
                <a:effectLst/>
              </a:rPr>
              <a:t>2751, </a:t>
            </a:r>
            <a:r>
              <a:rPr lang="en-US" sz="900" dirty="0" smtClean="0">
                <a:effectLst/>
              </a:rPr>
              <a:t>et </a:t>
            </a:r>
            <a:r>
              <a:rPr lang="en-US" sz="900" dirty="0">
                <a:effectLst/>
              </a:rPr>
              <a:t>seq.) or the Export Administration Act of 1979, as amended, Title 50, U.S.C</a:t>
            </a:r>
            <a:r>
              <a:rPr lang="en-US" sz="900" dirty="0" smtClean="0">
                <a:effectLst/>
              </a:rPr>
              <a:t>. App. 2401 </a:t>
            </a:r>
            <a:r>
              <a:rPr lang="en-US" sz="900" dirty="0">
                <a:effectLst/>
              </a:rPr>
              <a:t>et seq.  Violations of these export laws are subject to severe criminal penalties.  Disseminate per the provision of</a:t>
            </a:r>
            <a:r>
              <a:rPr lang="en-US" sz="900" dirty="0" smtClean="0">
                <a:effectLst/>
              </a:rPr>
              <a:t> </a:t>
            </a:r>
            <a:r>
              <a:rPr lang="en-US" sz="900" dirty="0" err="1" smtClean="0">
                <a:effectLst/>
              </a:rPr>
              <a:t>DoDD</a:t>
            </a:r>
            <a:r>
              <a:rPr lang="en-US" sz="900" dirty="0" smtClean="0">
                <a:effectLst/>
              </a:rPr>
              <a:t> 5230.24.</a:t>
            </a:r>
            <a:endParaRPr lang="en-US" sz="900" dirty="0">
              <a:effectLst/>
            </a:endParaRPr>
          </a:p>
          <a:p>
            <a:pPr algn="l">
              <a:defRPr/>
            </a:pPr>
            <a:r>
              <a:rPr lang="en-US" sz="900" b="1" u="sng" dirty="0">
                <a:effectLst/>
              </a:rPr>
              <a:t>Destruction Notice</a:t>
            </a:r>
            <a:r>
              <a:rPr lang="en-US" sz="900" dirty="0">
                <a:effectLst/>
              </a:rPr>
              <a:t> – For unclassified, limited</a:t>
            </a:r>
            <a:r>
              <a:rPr lang="en-US" sz="900" dirty="0" smtClean="0">
                <a:effectLst/>
              </a:rPr>
              <a:t> documents</a:t>
            </a:r>
            <a:r>
              <a:rPr lang="en-US" sz="900" dirty="0">
                <a:effectLst/>
              </a:rPr>
              <a:t>, destroy by any method that will prevent disclosure of contents or reconstruction of the document.</a:t>
            </a:r>
          </a:p>
        </p:txBody>
      </p:sp>
      <p:sp>
        <p:nvSpPr>
          <p:cNvPr id="8" name="Text Box 12"/>
          <p:cNvSpPr txBox="1">
            <a:spLocks noChangeArrowheads="1"/>
          </p:cNvSpPr>
          <p:nvPr userDrawn="1"/>
        </p:nvSpPr>
        <p:spPr bwMode="auto">
          <a:xfrm>
            <a:off x="-28575" y="-47625"/>
            <a:ext cx="149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400" b="1">
                <a:solidFill>
                  <a:schemeClr val="tx1"/>
                </a:solidFill>
                <a:effectLst/>
              </a:rPr>
              <a:t>UNCLASSIFIED</a:t>
            </a:r>
          </a:p>
        </p:txBody>
      </p:sp>
      <p:sp>
        <p:nvSpPr>
          <p:cNvPr id="9" name="Text Box 13"/>
          <p:cNvSpPr txBox="1">
            <a:spLocks noChangeArrowheads="1"/>
          </p:cNvSpPr>
          <p:nvPr userDrawn="1"/>
        </p:nvSpPr>
        <p:spPr bwMode="auto">
          <a:xfrm>
            <a:off x="7315200" y="6172200"/>
            <a:ext cx="149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400" b="1">
                <a:solidFill>
                  <a:schemeClr val="tx1"/>
                </a:solidFill>
                <a:effectLst/>
              </a:rPr>
              <a:t>UNCLASSIFIED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5550" y="368300"/>
            <a:ext cx="1771650" cy="8032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outerShdw blurRad="50800" dist="50800" dir="3960000" sx="95000" sy="95000" algn="ctr" rotWithShape="0">
              <a:srgbClr val="000000">
                <a:alpha val="44000"/>
              </a:srgb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228600"/>
            <a:ext cx="121920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2" name="Rectangle 18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143000" y="2209800"/>
            <a:ext cx="6934200" cy="609600"/>
          </a:xfrm>
        </p:spPr>
        <p:txBody>
          <a:bodyPr/>
          <a:lstStyle>
            <a:lvl1pPr marL="0" indent="0" algn="ctr">
              <a:buFontTx/>
              <a:buNone/>
              <a:defRPr sz="3200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dirty="0" smtClean="0"/>
              <a:t>Section / Subsystem</a:t>
            </a:r>
            <a:endParaRPr lang="en-US" dirty="0"/>
          </a:p>
        </p:txBody>
      </p:sp>
      <p:sp>
        <p:nvSpPr>
          <p:cNvPr id="12" name="Text Box 18"/>
          <p:cNvSpPr txBox="1">
            <a:spLocks noChangeArrowheads="1"/>
          </p:cNvSpPr>
          <p:nvPr userDrawn="1"/>
        </p:nvSpPr>
        <p:spPr bwMode="auto">
          <a:xfrm>
            <a:off x="228600" y="2971800"/>
            <a:ext cx="8610600" cy="1292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i="1" dirty="0" smtClean="0">
                <a:solidFill>
                  <a:schemeClr val="tx1"/>
                </a:solidFill>
                <a:effectLst/>
              </a:rPr>
              <a:t>19-20 October 2011</a:t>
            </a:r>
            <a:endParaRPr lang="en-US" sz="3600" b="1" dirty="0">
              <a:solidFill>
                <a:schemeClr val="tx1"/>
              </a:solidFill>
              <a:effectLst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b="1" i="1" dirty="0" smtClean="0">
                <a:solidFill>
                  <a:schemeClr val="tx1"/>
                </a:solidFill>
                <a:effectLst/>
              </a:rPr>
              <a:t>Presented to: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smtClean="0">
                <a:solidFill>
                  <a:schemeClr val="tx1"/>
                </a:solidFill>
                <a:effectLst/>
              </a:rPr>
              <a:t>PMS</a:t>
            </a:r>
            <a:r>
              <a:rPr lang="en-US" sz="2000" b="1" baseline="0" dirty="0" smtClean="0">
                <a:solidFill>
                  <a:schemeClr val="tx1"/>
                </a:solidFill>
                <a:effectLst/>
              </a:rPr>
              <a:t>415</a:t>
            </a:r>
            <a:endParaRPr lang="en-US" sz="20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685800" y="1600200"/>
            <a:ext cx="7772400" cy="688975"/>
          </a:xfrm>
        </p:spPr>
        <p:txBody>
          <a:bodyPr/>
          <a:lstStyle>
            <a:lvl1pPr>
              <a:defRPr sz="3200" b="1" baseline="0"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CAT Program Management Review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838200"/>
            <a:ext cx="2076450" cy="5287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838200"/>
            <a:ext cx="6076950" cy="5287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5257800"/>
          </a:xfrm>
        </p:spPr>
        <p:txBody>
          <a:bodyPr/>
          <a:lstStyle>
            <a:lvl1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4572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771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12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8382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07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31" name="Text Box 11"/>
          <p:cNvSpPr txBox="1">
            <a:spLocks noChangeArrowheads="1"/>
          </p:cNvSpPr>
          <p:nvPr userDrawn="1"/>
        </p:nvSpPr>
        <p:spPr bwMode="auto">
          <a:xfrm>
            <a:off x="0" y="-68263"/>
            <a:ext cx="14986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400" b="1" dirty="0">
                <a:solidFill>
                  <a:schemeClr val="tx1"/>
                </a:solidFill>
                <a:effectLst/>
              </a:rPr>
              <a:t>UNCLASSIFIED</a:t>
            </a:r>
          </a:p>
        </p:txBody>
      </p:sp>
      <p:sp>
        <p:nvSpPr>
          <p:cNvPr id="5132" name="Text Box 12"/>
          <p:cNvSpPr txBox="1">
            <a:spLocks noChangeArrowheads="1"/>
          </p:cNvSpPr>
          <p:nvPr userDrawn="1"/>
        </p:nvSpPr>
        <p:spPr bwMode="auto">
          <a:xfrm>
            <a:off x="7645400" y="6586538"/>
            <a:ext cx="149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400" b="1">
                <a:solidFill>
                  <a:schemeClr val="tx1"/>
                </a:solidFill>
                <a:effectLst/>
              </a:rPr>
              <a:t>UNCLASSIFIED</a:t>
            </a:r>
          </a:p>
        </p:txBody>
      </p:sp>
      <p:pic>
        <p:nvPicPr>
          <p:cNvPr id="3080" name="Picture 9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125413"/>
            <a:ext cx="68580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3228975" y="90488"/>
            <a:ext cx="57435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eaLnBrk="0" hangingPunct="0">
              <a:defRPr/>
            </a:pPr>
            <a:r>
              <a:rPr lang="en-US" sz="2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CAT </a:t>
            </a:r>
            <a:r>
              <a:rPr lang="en-US" sz="2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PMR</a:t>
            </a:r>
            <a:endParaRPr lang="en-US" sz="2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 b="1">
          <a:solidFill>
            <a:srgbClr val="33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6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Thermal Powerplant Section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 sz="quarter"/>
          </p:nvPr>
        </p:nvSpPr>
        <p:spPr>
          <a:xfrm>
            <a:off x="685800" y="1600200"/>
            <a:ext cx="7772400" cy="688975"/>
          </a:xfrm>
        </p:spPr>
        <p:txBody>
          <a:bodyPr/>
          <a:lstStyle/>
          <a:p>
            <a:r>
              <a:rPr lang="en-US" dirty="0" smtClean="0"/>
              <a:t>CAT Program Management Review</a:t>
            </a:r>
            <a:endParaRPr lang="en-US" dirty="0"/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228600" y="4335959"/>
            <a:ext cx="8610600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b="1" i="1" dirty="0" smtClean="0">
                <a:solidFill>
                  <a:schemeClr val="tx1"/>
                </a:solidFill>
                <a:effectLst/>
              </a:rPr>
              <a:t>Presented </a:t>
            </a:r>
            <a:r>
              <a:rPr lang="en-US" sz="1400" b="1" i="1" dirty="0" smtClean="0"/>
              <a:t>by</a:t>
            </a:r>
            <a:r>
              <a:rPr lang="en-US" sz="1400" b="1" i="1" dirty="0" smtClean="0">
                <a:solidFill>
                  <a:schemeClr val="tx1"/>
                </a:solidFill>
                <a:effectLst/>
              </a:rPr>
              <a:t>: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smtClean="0">
                <a:solidFill>
                  <a:schemeClr val="tx1"/>
                </a:solidFill>
                <a:effectLst/>
              </a:rPr>
              <a:t>John Pickering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457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EDM-2 Condenser / Oxidant Assembly</a:t>
            </a:r>
          </a:p>
        </p:txBody>
      </p:sp>
      <p:pic>
        <p:nvPicPr>
          <p:cNvPr id="14339" name="Picture 6" descr="8418172-view graph cond-Ox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76" t="30000" r="7272" b="32222"/>
          <a:stretch>
            <a:fillRect/>
          </a:stretch>
        </p:blipFill>
        <p:spPr bwMode="auto">
          <a:xfrm>
            <a:off x="539750" y="2492375"/>
            <a:ext cx="8001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7"/>
          <p:cNvSpPr>
            <a:spLocks noChangeShapeType="1"/>
          </p:cNvSpPr>
          <p:nvPr/>
        </p:nvSpPr>
        <p:spPr bwMode="auto">
          <a:xfrm flipH="1">
            <a:off x="3455988" y="2600325"/>
            <a:ext cx="503237" cy="649288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333399"/>
              </a:solidFill>
              <a:effectLst/>
            </a:endParaRPr>
          </a:p>
        </p:txBody>
      </p:sp>
      <p:sp>
        <p:nvSpPr>
          <p:cNvPr id="14341" name="Text Box 22"/>
          <p:cNvSpPr txBox="1">
            <a:spLocks noChangeArrowheads="1"/>
          </p:cNvSpPr>
          <p:nvPr/>
        </p:nvSpPr>
        <p:spPr bwMode="auto">
          <a:xfrm>
            <a:off x="2489200" y="1662113"/>
            <a:ext cx="23066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>
                <a:solidFill>
                  <a:srgbClr val="333399"/>
                </a:solidFill>
                <a:effectLst/>
              </a:rPr>
              <a:t>Oxidant Tank Integral w/ Condenser Hull</a:t>
            </a: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1841500" y="2525713"/>
            <a:ext cx="323850" cy="900112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333399"/>
              </a:solidFill>
              <a:effectLst/>
            </a:endParaRPr>
          </a:p>
        </p:txBody>
      </p:sp>
      <p:sp>
        <p:nvSpPr>
          <p:cNvPr id="14343" name="Text Box 22"/>
          <p:cNvSpPr txBox="1">
            <a:spLocks noChangeArrowheads="1"/>
          </p:cNvSpPr>
          <p:nvPr/>
        </p:nvSpPr>
        <p:spPr bwMode="auto">
          <a:xfrm>
            <a:off x="365125" y="1665288"/>
            <a:ext cx="198278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>
                <a:solidFill>
                  <a:srgbClr val="333399"/>
                </a:solidFill>
                <a:effectLst/>
              </a:rPr>
              <a:t>DFM Oxidant Flow-Control Module</a:t>
            </a:r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 flipH="1">
            <a:off x="5010150" y="2382838"/>
            <a:ext cx="900113" cy="466725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333399"/>
              </a:solidFill>
              <a:effectLst/>
            </a:endParaRPr>
          </a:p>
        </p:txBody>
      </p:sp>
      <p:sp>
        <p:nvSpPr>
          <p:cNvPr id="14345" name="Text Box 22"/>
          <p:cNvSpPr txBox="1">
            <a:spLocks noChangeArrowheads="1"/>
          </p:cNvSpPr>
          <p:nvPr/>
        </p:nvSpPr>
        <p:spPr bwMode="auto">
          <a:xfrm>
            <a:off x="5262563" y="1625600"/>
            <a:ext cx="31686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>
                <a:solidFill>
                  <a:srgbClr val="333399"/>
                </a:solidFill>
                <a:effectLst/>
              </a:rPr>
              <a:t>High-Taper Condenser Passages for Reduced Water Inventory</a:t>
            </a: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 flipH="1" flipV="1">
            <a:off x="6378575" y="4075113"/>
            <a:ext cx="755650" cy="612775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333399"/>
              </a:solidFill>
              <a:effectLst/>
            </a:endParaRPr>
          </a:p>
        </p:txBody>
      </p:sp>
      <p:sp>
        <p:nvSpPr>
          <p:cNvPr id="14347" name="Text Box 22"/>
          <p:cNvSpPr txBox="1">
            <a:spLocks noChangeArrowheads="1"/>
          </p:cNvSpPr>
          <p:nvPr/>
        </p:nvSpPr>
        <p:spPr bwMode="auto">
          <a:xfrm>
            <a:off x="6630988" y="4398963"/>
            <a:ext cx="23050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>
                <a:solidFill>
                  <a:srgbClr val="333399"/>
                </a:solidFill>
                <a:effectLst/>
              </a:rPr>
              <a:t>Simplified Condenser Inlets</a:t>
            </a:r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 flipV="1">
            <a:off x="1517650" y="4865688"/>
            <a:ext cx="36513" cy="865187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333399"/>
              </a:solidFill>
              <a:effectLst/>
            </a:endParaRPr>
          </a:p>
        </p:txBody>
      </p:sp>
      <p:sp>
        <p:nvSpPr>
          <p:cNvPr id="14349" name="Text Box 22"/>
          <p:cNvSpPr txBox="1">
            <a:spLocks noChangeArrowheads="1"/>
          </p:cNvSpPr>
          <p:nvPr/>
        </p:nvSpPr>
        <p:spPr bwMode="auto">
          <a:xfrm>
            <a:off x="869950" y="5657850"/>
            <a:ext cx="21605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>
                <a:solidFill>
                  <a:srgbClr val="333399"/>
                </a:solidFill>
                <a:effectLst/>
              </a:rPr>
              <a:t>One-Piece Aluminum  Oxidant Bulkhead</a:t>
            </a:r>
          </a:p>
        </p:txBody>
      </p:sp>
      <p:sp>
        <p:nvSpPr>
          <p:cNvPr id="18" name="Line 7"/>
          <p:cNvSpPr>
            <a:spLocks noChangeShapeType="1"/>
          </p:cNvSpPr>
          <p:nvPr/>
        </p:nvSpPr>
        <p:spPr bwMode="auto">
          <a:xfrm flipH="1" flipV="1">
            <a:off x="3138488" y="3894138"/>
            <a:ext cx="611187" cy="34925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333399"/>
              </a:solidFill>
              <a:effectLst/>
            </a:endParaRPr>
          </a:p>
        </p:txBody>
      </p:sp>
      <p:sp>
        <p:nvSpPr>
          <p:cNvPr id="14351" name="Text Box 22"/>
          <p:cNvSpPr txBox="1">
            <a:spLocks noChangeArrowheads="1"/>
          </p:cNvSpPr>
          <p:nvPr/>
        </p:nvSpPr>
        <p:spPr bwMode="auto">
          <a:xfrm>
            <a:off x="3533775" y="3751263"/>
            <a:ext cx="2306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>
                <a:solidFill>
                  <a:srgbClr val="333399"/>
                </a:solidFill>
                <a:effectLst/>
              </a:rPr>
              <a:t>Increased Cable Pass-Thru Area</a:t>
            </a:r>
          </a:p>
        </p:txBody>
      </p:sp>
      <p:sp>
        <p:nvSpPr>
          <p:cNvPr id="14352" name="Text Box 22"/>
          <p:cNvSpPr txBox="1">
            <a:spLocks noChangeArrowheads="1"/>
          </p:cNvSpPr>
          <p:nvPr/>
        </p:nvSpPr>
        <p:spPr bwMode="auto">
          <a:xfrm>
            <a:off x="3276600" y="5049838"/>
            <a:ext cx="21240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>
                <a:solidFill>
                  <a:srgbClr val="333399"/>
                </a:solidFill>
                <a:effectLst/>
              </a:rPr>
              <a:t>Pyrotechnic Cold-Start Heater</a:t>
            </a:r>
          </a:p>
        </p:txBody>
      </p:sp>
      <p:sp>
        <p:nvSpPr>
          <p:cNvPr id="21" name="Line 7"/>
          <p:cNvSpPr>
            <a:spLocks noChangeShapeType="1"/>
          </p:cNvSpPr>
          <p:nvPr/>
        </p:nvSpPr>
        <p:spPr bwMode="auto">
          <a:xfrm flipH="1" flipV="1">
            <a:off x="2849563" y="4614863"/>
            <a:ext cx="714375" cy="57785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333399"/>
              </a:solidFill>
              <a:effectLst/>
            </a:endParaRPr>
          </a:p>
        </p:txBody>
      </p:sp>
      <p:sp>
        <p:nvSpPr>
          <p:cNvPr id="14354" name="Text Box 22"/>
          <p:cNvSpPr txBox="1">
            <a:spLocks noChangeArrowheads="1"/>
          </p:cNvSpPr>
          <p:nvPr/>
        </p:nvSpPr>
        <p:spPr bwMode="auto">
          <a:xfrm>
            <a:off x="6300788" y="5408613"/>
            <a:ext cx="23066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>
                <a:solidFill>
                  <a:srgbClr val="333399"/>
                </a:solidFill>
                <a:effectLst/>
              </a:rPr>
              <a:t>High Bending-Strength Aluminum Hull (7055-T76511)</a:t>
            </a:r>
          </a:p>
        </p:txBody>
      </p:sp>
      <p:sp>
        <p:nvSpPr>
          <p:cNvPr id="23" name="Line 7"/>
          <p:cNvSpPr>
            <a:spLocks noChangeShapeType="1"/>
          </p:cNvSpPr>
          <p:nvPr/>
        </p:nvSpPr>
        <p:spPr bwMode="auto">
          <a:xfrm flipH="1" flipV="1">
            <a:off x="4932363" y="4508500"/>
            <a:ext cx="1655762" cy="1046163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333399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CCAT - CVLWT-ATT\EDM-2 Parts Fabrication\8419200- Condenser\PO 927495 (BNI)\EDM-2 Condenser Fab @ BNI-2.JPG"/>
          <p:cNvPicPr>
            <a:picLocks noChangeAspect="1" noChangeArrowheads="1"/>
          </p:cNvPicPr>
          <p:nvPr/>
        </p:nvPicPr>
        <p:blipFill>
          <a:blip r:embed="rId2" cstate="print"/>
          <a:srcRect l="7864" t="14926" b="14704"/>
          <a:stretch>
            <a:fillRect/>
          </a:stretch>
        </p:blipFill>
        <p:spPr bwMode="auto">
          <a:xfrm>
            <a:off x="95002" y="1620982"/>
            <a:ext cx="8928100" cy="5029200"/>
          </a:xfrm>
          <a:prstGeom prst="rect">
            <a:avLst/>
          </a:prstGeom>
          <a:noFill/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533400" y="914400"/>
            <a:ext cx="80772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EDM-2 Condenser Fabrication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CCAT - CVLWT-ATT\EDM-2 Parts Fabrication\8419200- Condenser\PO 927495 (BNI)\EDM-2 Condenser Fab @ BNI.JPG"/>
          <p:cNvPicPr>
            <a:picLocks noChangeAspect="1" noChangeArrowheads="1"/>
          </p:cNvPicPr>
          <p:nvPr/>
        </p:nvPicPr>
        <p:blipFill>
          <a:blip r:embed="rId2" cstate="print"/>
          <a:srcRect l="2707" t="6170" r="13041" b="17804"/>
          <a:stretch>
            <a:fillRect/>
          </a:stretch>
        </p:blipFill>
        <p:spPr bwMode="auto">
          <a:xfrm>
            <a:off x="762000" y="1524000"/>
            <a:ext cx="7543800" cy="5105400"/>
          </a:xfrm>
          <a:prstGeom prst="rect">
            <a:avLst/>
          </a:prstGeom>
          <a:noFill/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533400" y="914400"/>
            <a:ext cx="80772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EDM-2 Condenser Fabrication</a:t>
            </a: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838200" y="5791200"/>
            <a:ext cx="3962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effectLst/>
              </a:rPr>
              <a:t>Condenser Inner Shell During Inspection (CMM) @ Vendor</a:t>
            </a:r>
            <a:endParaRPr lang="en-US" sz="2000" b="1" dirty="0"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/>
          </p:cNvSpPr>
          <p:nvPr/>
        </p:nvSpPr>
        <p:spPr bwMode="auto">
          <a:xfrm>
            <a:off x="457200" y="838200"/>
            <a:ext cx="822960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Oxidant Tank Bulkheads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895350" y="1370013"/>
            <a:ext cx="7313613" cy="4038600"/>
            <a:chOff x="476" y="872"/>
            <a:chExt cx="4607" cy="2544"/>
          </a:xfrm>
        </p:grpSpPr>
        <p:pic>
          <p:nvPicPr>
            <p:cNvPr id="4" name="Picture 4" descr="DSC_0012"/>
            <p:cNvPicPr>
              <a:picLocks noChangeAspect="1" noChangeArrowheads="1"/>
            </p:cNvPicPr>
            <p:nvPr/>
          </p:nvPicPr>
          <p:blipFill>
            <a:blip r:embed="rId2" cstate="print"/>
            <a:srcRect l="4688" t="12151" r="1396" b="13350"/>
            <a:stretch>
              <a:fillRect/>
            </a:stretch>
          </p:blipFill>
          <p:spPr bwMode="auto">
            <a:xfrm>
              <a:off x="476" y="872"/>
              <a:ext cx="4607" cy="24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1327" y="3181"/>
              <a:ext cx="612" cy="2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solidFill>
                    <a:srgbClr val="333399"/>
                  </a:solidFill>
                  <a:effectLst/>
                </a:rPr>
                <a:t>EDM-1</a:t>
              </a: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3758" y="3185"/>
              <a:ext cx="612" cy="2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>
                  <a:solidFill>
                    <a:srgbClr val="333399"/>
                  </a:solidFill>
                  <a:effectLst/>
                </a:rPr>
                <a:t>DFM</a:t>
              </a:r>
            </a:p>
          </p:txBody>
        </p:sp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95350" y="5422900"/>
            <a:ext cx="4037013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8275" indent="-168275" algn="l">
              <a:spcBef>
                <a:spcPct val="30000"/>
              </a:spcBef>
              <a:buFontTx/>
              <a:buChar char="•"/>
            </a:pPr>
            <a:r>
              <a:rPr lang="en-US" sz="1800" b="1" dirty="0">
                <a:solidFill>
                  <a:srgbClr val="333399"/>
                </a:solidFill>
                <a:effectLst/>
              </a:rPr>
              <a:t>Titanium (Ti-6Al-4V)</a:t>
            </a:r>
          </a:p>
          <a:p>
            <a:pPr marL="168275" indent="-168275" algn="l">
              <a:spcBef>
                <a:spcPct val="30000"/>
              </a:spcBef>
              <a:buFontTx/>
              <a:buChar char="•"/>
            </a:pPr>
            <a:r>
              <a:rPr lang="en-US" sz="1800" b="1" dirty="0">
                <a:solidFill>
                  <a:srgbClr val="333399"/>
                </a:solidFill>
                <a:effectLst/>
              </a:rPr>
              <a:t>Six Pieces – Welded Construction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230813" y="5395913"/>
            <a:ext cx="3455987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8275" indent="-168275" algn="l">
              <a:spcBef>
                <a:spcPct val="30000"/>
              </a:spcBef>
              <a:buFontTx/>
              <a:buChar char="•"/>
            </a:pPr>
            <a:r>
              <a:rPr lang="en-US" sz="1800" b="1">
                <a:solidFill>
                  <a:srgbClr val="333399"/>
                </a:solidFill>
                <a:effectLst/>
              </a:rPr>
              <a:t>Aluminum (7075-T73)</a:t>
            </a:r>
          </a:p>
          <a:p>
            <a:pPr marL="168275" indent="-168275" algn="l">
              <a:spcBef>
                <a:spcPct val="30000"/>
              </a:spcBef>
              <a:buFontTx/>
              <a:buChar char="•"/>
            </a:pPr>
            <a:r>
              <a:rPr lang="en-US" sz="1800" b="1">
                <a:solidFill>
                  <a:srgbClr val="333399"/>
                </a:solidFill>
                <a:effectLst/>
              </a:rPr>
              <a:t>One Piece – No Welds</a:t>
            </a:r>
          </a:p>
          <a:p>
            <a:pPr marL="168275" indent="-168275" algn="l">
              <a:spcBef>
                <a:spcPct val="30000"/>
              </a:spcBef>
              <a:buFontTx/>
              <a:buChar char="•"/>
            </a:pPr>
            <a:r>
              <a:rPr lang="en-US" sz="1800" b="1">
                <a:solidFill>
                  <a:srgbClr val="333399"/>
                </a:solidFill>
                <a:effectLst/>
              </a:rPr>
              <a:t>Redundant O-ring Seals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/>
          <p:cNvSpPr>
            <a:spLocks noGrp="1"/>
          </p:cNvSpPr>
          <p:nvPr>
            <p:ph idx="1"/>
          </p:nvPr>
        </p:nvSpPr>
        <p:spPr>
          <a:xfrm>
            <a:off x="228600" y="1295400"/>
            <a:ext cx="8548688" cy="5181600"/>
          </a:xfrm>
        </p:spPr>
        <p:txBody>
          <a:bodyPr/>
          <a:lstStyle/>
          <a:p>
            <a:pPr>
              <a:spcBef>
                <a:spcPts val="1200"/>
              </a:spcBef>
              <a:buNone/>
            </a:pPr>
            <a:r>
              <a:rPr lang="en-US" dirty="0" smtClean="0">
                <a:solidFill>
                  <a:schemeClr val="accent6"/>
                </a:solidFill>
                <a:effectLst/>
              </a:rPr>
              <a:t>Major Accomplishments since Last PMR</a:t>
            </a:r>
            <a:endParaRPr lang="en-US" u="sng" dirty="0" smtClean="0">
              <a:effectLst/>
            </a:endParaRP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Completed EDM-2 Condenser Drawings</a:t>
            </a: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Ordered 5 Prototype EDM-2 Condensers (2 Delivered 9/23/2011)</a:t>
            </a: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Completed ~ 75% of EDM-2 Oxidant System Parts Drawings</a:t>
            </a: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Began Procurement of Prototype EDM-2 Oxidant Components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>
                <a:solidFill>
                  <a:schemeClr val="accent6"/>
                </a:solidFill>
                <a:effectLst/>
              </a:rPr>
              <a:t>Near-Term Efforts</a:t>
            </a:r>
            <a:endParaRPr lang="en-US" dirty="0" smtClean="0">
              <a:effectLst/>
            </a:endParaRP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Order Deliverable EDM-2 Condensers</a:t>
            </a: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Conduct Oxidant Flow Control System Proof Testing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457200"/>
          </a:xfrm>
        </p:spPr>
        <p:txBody>
          <a:bodyPr/>
          <a:lstStyle/>
          <a:p>
            <a:r>
              <a:rPr lang="en-US" dirty="0" smtClean="0"/>
              <a:t>EDM-2 Condenser &amp; Oxidant System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800" y="4648200"/>
          <a:ext cx="8382000" cy="1943100"/>
        </p:xfrm>
        <a:graphic>
          <a:graphicData uri="http://schemas.openxmlformats.org/drawingml/2006/table">
            <a:tbl>
              <a:tblPr/>
              <a:tblGrid>
                <a:gridCol w="3352800"/>
                <a:gridCol w="2971800"/>
                <a:gridCol w="2057400"/>
              </a:tblGrid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Task Description</a:t>
                      </a:r>
                    </a:p>
                  </a:txBody>
                  <a:tcPr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Scheduled Completion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Status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Design EDM-2 Condenser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4/1/11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Complete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Build EDM-2 Condensers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10/31/11</a:t>
                      </a: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Test EDM-2 Condenser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11/29/11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Design EDM-2 Oxidant System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8/2/11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Build EDM-2 Oxidant System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9/7/11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Test EDM-2 Oxidant System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10/3/11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 noChangeAspect="1"/>
          </p:cNvSpPr>
          <p:nvPr/>
        </p:nvSpPr>
        <p:spPr bwMode="auto">
          <a:xfrm>
            <a:off x="7477125" y="5286375"/>
            <a:ext cx="457200" cy="228600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 bwMode="auto">
          <a:xfrm>
            <a:off x="7477125" y="5553075"/>
            <a:ext cx="457200" cy="228600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 bwMode="auto">
          <a:xfrm>
            <a:off x="7486650" y="5819775"/>
            <a:ext cx="457200" cy="228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 bwMode="auto">
          <a:xfrm>
            <a:off x="7486650" y="6086475"/>
            <a:ext cx="457200" cy="228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 bwMode="auto">
          <a:xfrm>
            <a:off x="7486650" y="6353175"/>
            <a:ext cx="457200" cy="228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457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EDM-2 Feedwater System Assembly</a:t>
            </a: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4176713" y="1976438"/>
            <a:ext cx="16557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rgbClr val="CC0000"/>
                </a:solidFill>
                <a:effectLst/>
              </a:rPr>
              <a:t>FW Pump w/ Cast Housing</a:t>
            </a:r>
          </a:p>
        </p:txBody>
      </p:sp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2951163" y="1401763"/>
            <a:ext cx="21605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rgbClr val="CC0000"/>
                </a:solidFill>
                <a:effectLst/>
              </a:rPr>
              <a:t>Centrifugal Hotwell w/ Cast Housing</a:t>
            </a:r>
          </a:p>
        </p:txBody>
      </p:sp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5073650"/>
            <a:ext cx="24479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rgbClr val="CC0000"/>
                </a:solidFill>
                <a:effectLst/>
              </a:rPr>
              <a:t>Liquid/Vapor Separator Integrated w/ Aft Gearbox Housing</a:t>
            </a: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2592388" y="4929188"/>
            <a:ext cx="16557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CC0000"/>
                </a:solidFill>
                <a:effectLst/>
              </a:rPr>
              <a:t>Large Cable Pass-Thru</a:t>
            </a:r>
          </a:p>
        </p:txBody>
      </p:sp>
      <p:pic>
        <p:nvPicPr>
          <p:cNvPr id="16391" name="Picture 3" descr="8418950 (FW) view graph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65" t="21111" r="7071" b="20000"/>
          <a:stretch>
            <a:fillRect/>
          </a:stretch>
        </p:blipFill>
        <p:spPr bwMode="auto">
          <a:xfrm>
            <a:off x="36513" y="1652588"/>
            <a:ext cx="5610225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14"/>
          <p:cNvSpPr>
            <a:spLocks noChangeShapeType="1"/>
          </p:cNvSpPr>
          <p:nvPr/>
        </p:nvSpPr>
        <p:spPr bwMode="auto">
          <a:xfrm flipH="1">
            <a:off x="4211638" y="2444750"/>
            <a:ext cx="107950" cy="2159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 flipH="1">
            <a:off x="3059113" y="1868488"/>
            <a:ext cx="144462" cy="153987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  <a:effectLst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 flipV="1">
            <a:off x="576263" y="4389438"/>
            <a:ext cx="261937" cy="6985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 flipH="1" flipV="1">
            <a:off x="1258888" y="4029075"/>
            <a:ext cx="1512887" cy="973138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/>
          </a:p>
        </p:txBody>
      </p:sp>
      <p:sp>
        <p:nvSpPr>
          <p:cNvPr id="16396" name="TextBox 14"/>
          <p:cNvSpPr txBox="1">
            <a:spLocks noChangeArrowheads="1"/>
          </p:cNvSpPr>
          <p:nvPr/>
        </p:nvSpPr>
        <p:spPr bwMode="auto">
          <a:xfrm>
            <a:off x="6162675" y="1449388"/>
            <a:ext cx="2981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333399"/>
                </a:solidFill>
                <a:effectLst/>
              </a:rPr>
              <a:t>Prototype EDM-2 FW Pump Housing (Machined)</a:t>
            </a:r>
          </a:p>
        </p:txBody>
      </p:sp>
      <p:pic>
        <p:nvPicPr>
          <p:cNvPr id="16398" name="Picture 12"/>
          <p:cNvPicPr>
            <a:picLocks noChangeAspect="1" noChangeArrowheads="1"/>
          </p:cNvPicPr>
          <p:nvPr/>
        </p:nvPicPr>
        <p:blipFill>
          <a:blip r:embed="rId3" cstate="print"/>
          <a:srcRect l="19254" r="8501"/>
          <a:stretch>
            <a:fillRect/>
          </a:stretch>
        </p:blipFill>
        <p:spPr bwMode="auto">
          <a:xfrm>
            <a:off x="6389688" y="2020888"/>
            <a:ext cx="2682875" cy="2468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6399" name="Picture 15"/>
          <p:cNvPicPr>
            <a:picLocks noChangeAspect="1" noChangeArrowheads="1"/>
          </p:cNvPicPr>
          <p:nvPr/>
        </p:nvPicPr>
        <p:blipFill>
          <a:blip r:embed="rId4" cstate="print"/>
          <a:srcRect l="15794" t="3691" r="22029" b="6139"/>
          <a:stretch>
            <a:fillRect/>
          </a:stretch>
        </p:blipFill>
        <p:spPr bwMode="auto">
          <a:xfrm>
            <a:off x="4524375" y="4343400"/>
            <a:ext cx="2565400" cy="2473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400" name="TextBox 16"/>
          <p:cNvSpPr txBox="1">
            <a:spLocks noChangeArrowheads="1"/>
          </p:cNvSpPr>
          <p:nvPr/>
        </p:nvSpPr>
        <p:spPr bwMode="auto">
          <a:xfrm>
            <a:off x="7223125" y="5900738"/>
            <a:ext cx="18716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rgbClr val="333399"/>
                </a:solidFill>
                <a:effectLst/>
              </a:rPr>
              <a:t>Prototype</a:t>
            </a:r>
          </a:p>
          <a:p>
            <a:pPr algn="ctr"/>
            <a:r>
              <a:rPr lang="en-US" sz="1600" b="1" dirty="0">
                <a:solidFill>
                  <a:srgbClr val="333399"/>
                </a:solidFill>
                <a:effectLst/>
              </a:rPr>
              <a:t>EDM-2 Hotwell</a:t>
            </a:r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 flipH="1" flipV="1">
            <a:off x="7115175" y="5900738"/>
            <a:ext cx="503238" cy="180975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7543800" y="6553200"/>
            <a:ext cx="1600200" cy="304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028" name="Picture 4" descr="U:\CCAT Docum\Test Data\Feedwater Tests\EDM-2\Feedwater Component Photos\Pics of EDM-2 Pump\DSC_0528.JPG"/>
          <p:cNvPicPr>
            <a:picLocks noChangeAspect="1" noChangeArrowheads="1"/>
          </p:cNvPicPr>
          <p:nvPr/>
        </p:nvPicPr>
        <p:blipFill>
          <a:blip r:embed="rId2" cstate="print"/>
          <a:srcRect l="9616" t="5573" b="28802"/>
          <a:stretch>
            <a:fillRect/>
          </a:stretch>
        </p:blipFill>
        <p:spPr bwMode="auto">
          <a:xfrm>
            <a:off x="0" y="1447800"/>
            <a:ext cx="6629400" cy="3200400"/>
          </a:xfrm>
          <a:prstGeom prst="rect">
            <a:avLst/>
          </a:prstGeom>
          <a:noFill/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533400" y="838200"/>
            <a:ext cx="82296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EDM-2 Feedwater System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3886200" y="1447800"/>
            <a:ext cx="11160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800" b="1" dirty="0" smtClean="0">
                <a:solidFill>
                  <a:srgbClr val="FFFF00"/>
                </a:solidFill>
              </a:rPr>
              <a:t>Hotwell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1981200" y="4191000"/>
            <a:ext cx="1620838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 b="1" dirty="0" smtClean="0">
                <a:solidFill>
                  <a:srgbClr val="FFFF00"/>
                </a:solidFill>
              </a:rPr>
              <a:t>Bearings</a:t>
            </a:r>
            <a:endParaRPr lang="en-US" sz="1800" b="1" dirty="0">
              <a:solidFill>
                <a:srgbClr val="FFFF00"/>
              </a:solidFill>
            </a:endParaRPr>
          </a:p>
        </p:txBody>
      </p:sp>
      <p:pic>
        <p:nvPicPr>
          <p:cNvPr id="1027" name="Picture 3" descr="U:\CCAT Docum\Test Data\Feedwater Tests\EDM-2\Feedwater Component Photos\Pics of EDM-2 Pump\DSC_0532.JPG"/>
          <p:cNvPicPr>
            <a:picLocks noChangeAspect="1" noChangeArrowheads="1"/>
          </p:cNvPicPr>
          <p:nvPr/>
        </p:nvPicPr>
        <p:blipFill>
          <a:blip r:embed="rId3" cstate="print">
            <a:lum bright="5000" contrast="5000"/>
          </a:blip>
          <a:srcRect l="9974" t="6111" r="1352" b="7453"/>
          <a:stretch>
            <a:fillRect/>
          </a:stretch>
        </p:blipFill>
        <p:spPr bwMode="auto">
          <a:xfrm>
            <a:off x="3657600" y="3696517"/>
            <a:ext cx="4876800" cy="316148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828800" y="1981200"/>
            <a:ext cx="162083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 b="1" dirty="0" smtClean="0">
                <a:solidFill>
                  <a:srgbClr val="FFFF00"/>
                </a:solidFill>
              </a:rPr>
              <a:t>Pumping Elements</a:t>
            </a:r>
          </a:p>
          <a:p>
            <a:pPr algn="ctr">
              <a:defRPr/>
            </a:pPr>
            <a:r>
              <a:rPr lang="en-US" b="1" dirty="0" smtClean="0">
                <a:solidFill>
                  <a:srgbClr val="FFFF00"/>
                </a:solidFill>
              </a:rPr>
              <a:t>(Gear Pump)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2133600"/>
            <a:ext cx="162083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 b="1" dirty="0" smtClean="0">
                <a:solidFill>
                  <a:srgbClr val="FFFF00"/>
                </a:solidFill>
              </a:rPr>
              <a:t>FW Pump Housing</a:t>
            </a:r>
            <a:endParaRPr lang="en-US" sz="1800" b="1" dirty="0">
              <a:solidFill>
                <a:srgbClr val="FFFF00"/>
              </a:solidFill>
            </a:endParaRPr>
          </a:p>
        </p:txBody>
      </p:sp>
      <p:pic>
        <p:nvPicPr>
          <p:cNvPr id="7" name="Picture 3" descr="DSC_0017.JPG"/>
          <p:cNvPicPr>
            <a:picLocks noChangeAspect="1"/>
          </p:cNvPicPr>
          <p:nvPr/>
        </p:nvPicPr>
        <p:blipFill>
          <a:blip r:embed="rId4" cstate="print"/>
          <a:srcRect l="49652" t="42345" r="18083" b="-1004"/>
          <a:stretch>
            <a:fillRect/>
          </a:stretch>
        </p:blipFill>
        <p:spPr bwMode="auto">
          <a:xfrm>
            <a:off x="7109460" y="1600200"/>
            <a:ext cx="1828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DSC_0019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183A82"/>
              </a:clrFrom>
              <a:clrTo>
                <a:srgbClr val="183A82">
                  <a:alpha val="0"/>
                </a:srgbClr>
              </a:clrTo>
            </a:clrChange>
          </a:blip>
          <a:srcRect l="29335" t="27061" r="33963" b="20735"/>
          <a:stretch>
            <a:fillRect/>
          </a:stretch>
        </p:blipFill>
        <p:spPr bwMode="auto">
          <a:xfrm>
            <a:off x="7162800" y="1676400"/>
            <a:ext cx="1653536" cy="1562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8"/>
          <p:cNvSpPr txBox="1"/>
          <p:nvPr/>
        </p:nvSpPr>
        <p:spPr>
          <a:xfrm>
            <a:off x="6934200" y="3200400"/>
            <a:ext cx="2209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 smtClean="0">
                <a:solidFill>
                  <a:srgbClr val="FFFF00"/>
                </a:solidFill>
              </a:rPr>
              <a:t>L/V Separator Pumping Element</a:t>
            </a:r>
          </a:p>
          <a:p>
            <a:pPr algn="ctr">
              <a:defRPr/>
            </a:pPr>
            <a:r>
              <a:rPr lang="en-US" sz="1600" b="1" dirty="0" smtClean="0">
                <a:solidFill>
                  <a:srgbClr val="FFFF00"/>
                </a:solidFill>
              </a:rPr>
              <a:t>(Gerotor)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34200" y="5943600"/>
            <a:ext cx="162083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 smtClean="0">
                <a:solidFill>
                  <a:srgbClr val="FFFF00"/>
                </a:solidFill>
              </a:rPr>
              <a:t>Aft Gearbox Housing</a:t>
            </a:r>
            <a:endParaRPr lang="en-US" sz="1800" b="1" dirty="0">
              <a:solidFill>
                <a:srgbClr val="FFFF00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 bwMode="auto">
          <a:xfrm flipH="1" flipV="1">
            <a:off x="7391400" y="5486400"/>
            <a:ext cx="304800" cy="457200"/>
          </a:xfrm>
          <a:prstGeom prst="straightConnector1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 flipH="1" flipV="1">
            <a:off x="2057400" y="4114800"/>
            <a:ext cx="152400" cy="228600"/>
          </a:xfrm>
          <a:prstGeom prst="straightConnector1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 flipV="1">
            <a:off x="3352800" y="3581400"/>
            <a:ext cx="685800" cy="762000"/>
          </a:xfrm>
          <a:prstGeom prst="straightConnector1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>
            <a:off x="2743200" y="2895600"/>
            <a:ext cx="152400" cy="228600"/>
          </a:xfrm>
          <a:prstGeom prst="straightConnector1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381000" y="1295400"/>
            <a:ext cx="8610600" cy="4776788"/>
          </a:xfrm>
        </p:spPr>
        <p:txBody>
          <a:bodyPr/>
          <a:lstStyle/>
          <a:p>
            <a:pPr marL="342900" lvl="1" indent="-342900">
              <a:spcBef>
                <a:spcPts val="1200"/>
              </a:spcBef>
              <a:buNone/>
            </a:pPr>
            <a:r>
              <a:rPr lang="en-US" sz="2400" dirty="0" smtClean="0">
                <a:solidFill>
                  <a:schemeClr val="accent6"/>
                </a:solidFill>
              </a:rPr>
              <a:t>Major Accomplishments since Last PMR</a:t>
            </a:r>
            <a:endParaRPr lang="en-US" sz="2000" dirty="0" smtClean="0">
              <a:solidFill>
                <a:schemeClr val="tx1"/>
              </a:solidFill>
              <a:effectLst/>
            </a:endParaRP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Completed All EDM-2 FW System Component Drawings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Completed Centrifugal Hotwell Testing (FW2-2-1 &amp; FW2-2-4)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Completed Liquid/Vapor Separator Testing (FW2-2-2)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Completed Hotwell Vent Testing (FW2-2-3)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Completed Pump Shaft Torque Tests (FW2-3-1)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Procured Prototype Units of all EDM-2 FW System Parts</a:t>
            </a:r>
          </a:p>
          <a:p>
            <a:pPr marL="342900" lvl="1" indent="-342900">
              <a:spcBef>
                <a:spcPts val="1200"/>
              </a:spcBef>
              <a:buNone/>
            </a:pPr>
            <a:r>
              <a:rPr lang="en-US" sz="2400" dirty="0" smtClean="0">
                <a:solidFill>
                  <a:schemeClr val="accent6"/>
                </a:solidFill>
              </a:rPr>
              <a:t>Near-Term Efforts</a:t>
            </a:r>
            <a:endParaRPr lang="en-US" sz="2000" dirty="0" smtClean="0">
              <a:solidFill>
                <a:schemeClr val="tx1"/>
              </a:solidFill>
              <a:effectLst/>
            </a:endParaRP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 FW Pump Characterization Test (FW2-3-3)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Integrate FW System into Powerplant System Test PP2-2-1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457200"/>
          </a:xfrm>
        </p:spPr>
        <p:txBody>
          <a:bodyPr/>
          <a:lstStyle/>
          <a:p>
            <a:r>
              <a:rPr lang="en-US" dirty="0" smtClean="0"/>
              <a:t>EDM-2 Feedwater System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27630" y="5486400"/>
          <a:ext cx="8382000" cy="1143000"/>
        </p:xfrm>
        <a:graphic>
          <a:graphicData uri="http://schemas.openxmlformats.org/drawingml/2006/table">
            <a:tbl>
              <a:tblPr/>
              <a:tblGrid>
                <a:gridCol w="3352800"/>
                <a:gridCol w="2971800"/>
                <a:gridCol w="2057400"/>
              </a:tblGrid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Task Description</a:t>
                      </a:r>
                    </a:p>
                  </a:txBody>
                  <a:tcPr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Scheduled Completion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Status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Design EDM-2 Feedwater System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8/2/11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Complete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Build EDM-2 Feedwater Systems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12/13/11</a:t>
                      </a: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Test EDM-2 Feedwater System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1/18/12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 noChangeAspect="1"/>
          </p:cNvSpPr>
          <p:nvPr/>
        </p:nvSpPr>
        <p:spPr bwMode="auto">
          <a:xfrm>
            <a:off x="7572375" y="6124575"/>
            <a:ext cx="457200" cy="228600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 bwMode="auto">
          <a:xfrm>
            <a:off x="7572375" y="6391275"/>
            <a:ext cx="457200" cy="228600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457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EDM-2 Start System Assembly</a:t>
            </a: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3348038" y="5986463"/>
            <a:ext cx="24844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CC0000"/>
                </a:solidFill>
                <a:effectLst/>
              </a:rPr>
              <a:t>3500 psi Hermetic Helium Flask Integral w/ Accumulator Sleeve</a:t>
            </a:r>
          </a:p>
        </p:txBody>
      </p:sp>
      <p:sp>
        <p:nvSpPr>
          <p:cNvPr id="18436" name="TextBox 6"/>
          <p:cNvSpPr txBox="1">
            <a:spLocks noChangeArrowheads="1"/>
          </p:cNvSpPr>
          <p:nvPr/>
        </p:nvSpPr>
        <p:spPr bwMode="auto">
          <a:xfrm>
            <a:off x="252413" y="5718175"/>
            <a:ext cx="23764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CC0000"/>
                </a:solidFill>
                <a:effectLst/>
              </a:rPr>
              <a:t>Annular Water Storage w/ Expansion Volume for Freezing</a:t>
            </a:r>
          </a:p>
        </p:txBody>
      </p:sp>
      <p:sp>
        <p:nvSpPr>
          <p:cNvPr id="18437" name="TextBox 8"/>
          <p:cNvSpPr txBox="1">
            <a:spLocks noChangeArrowheads="1"/>
          </p:cNvSpPr>
          <p:nvPr/>
        </p:nvSpPr>
        <p:spPr bwMode="auto">
          <a:xfrm>
            <a:off x="3132138" y="1974850"/>
            <a:ext cx="1657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CC0000"/>
                </a:solidFill>
                <a:effectLst/>
              </a:rPr>
              <a:t>Integrated Flow Passages</a:t>
            </a:r>
          </a:p>
        </p:txBody>
      </p:sp>
      <p:sp>
        <p:nvSpPr>
          <p:cNvPr id="18438" name="TextBox 10"/>
          <p:cNvSpPr txBox="1">
            <a:spLocks noChangeArrowheads="1"/>
          </p:cNvSpPr>
          <p:nvPr/>
        </p:nvSpPr>
        <p:spPr bwMode="auto">
          <a:xfrm>
            <a:off x="1588" y="1543050"/>
            <a:ext cx="1547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CC0000"/>
                </a:solidFill>
                <a:effectLst/>
              </a:rPr>
              <a:t>Simplified Interface w/ FW System</a:t>
            </a:r>
          </a:p>
        </p:txBody>
      </p:sp>
      <p:pic>
        <p:nvPicPr>
          <p:cNvPr id="18439" name="Picture 4" descr="8418899-view graph start system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395" t="17622" r="30254" b="17647"/>
          <a:stretch>
            <a:fillRect/>
          </a:stretch>
        </p:blipFill>
        <p:spPr bwMode="auto">
          <a:xfrm rot="-7475236">
            <a:off x="374650" y="1706563"/>
            <a:ext cx="4352925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14"/>
          <p:cNvSpPr>
            <a:spLocks noChangeShapeType="1"/>
          </p:cNvSpPr>
          <p:nvPr/>
        </p:nvSpPr>
        <p:spPr bwMode="auto">
          <a:xfrm flipH="1" flipV="1">
            <a:off x="3348038" y="4799013"/>
            <a:ext cx="395287" cy="1203325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  <a:effectLst/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 flipV="1">
            <a:off x="900113" y="4314825"/>
            <a:ext cx="576262" cy="140335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  <a:effectLst/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 flipH="1">
            <a:off x="3708400" y="2551113"/>
            <a:ext cx="360363" cy="719137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  <a:effectLst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900113" y="2335213"/>
            <a:ext cx="369887" cy="265112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  <a:effectLst/>
            </a:endParaRPr>
          </a:p>
        </p:txBody>
      </p:sp>
      <p:pic>
        <p:nvPicPr>
          <p:cNvPr id="18444" name="Picture 4" descr="DSC_0003.JPG"/>
          <p:cNvPicPr>
            <a:picLocks noChangeAspect="1"/>
          </p:cNvPicPr>
          <p:nvPr/>
        </p:nvPicPr>
        <p:blipFill>
          <a:blip r:embed="rId3" cstate="print"/>
          <a:srcRect l="37646" r="26781" b="35194"/>
          <a:stretch>
            <a:fillRect/>
          </a:stretch>
        </p:blipFill>
        <p:spPr bwMode="auto">
          <a:xfrm>
            <a:off x="4919663" y="1474788"/>
            <a:ext cx="3168650" cy="383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6" descr="DSC_0010.JPG"/>
          <p:cNvPicPr>
            <a:picLocks noChangeAspect="1"/>
          </p:cNvPicPr>
          <p:nvPr/>
        </p:nvPicPr>
        <p:blipFill>
          <a:blip r:embed="rId4" cstate="print"/>
          <a:srcRect l="14220" t="30458" r="38187" b="23944"/>
          <a:stretch>
            <a:fillRect/>
          </a:stretch>
        </p:blipFill>
        <p:spPr bwMode="auto">
          <a:xfrm>
            <a:off x="7092950" y="5316538"/>
            <a:ext cx="20161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Line 14"/>
          <p:cNvSpPr>
            <a:spLocks noChangeShapeType="1"/>
          </p:cNvSpPr>
          <p:nvPr/>
        </p:nvSpPr>
        <p:spPr bwMode="auto">
          <a:xfrm flipH="1" flipV="1">
            <a:off x="7188200" y="4262438"/>
            <a:ext cx="263525" cy="1255712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</a:endParaRPr>
          </a:p>
        </p:txBody>
      </p:sp>
      <p:sp>
        <p:nvSpPr>
          <p:cNvPr id="18447" name="TextBox 17"/>
          <p:cNvSpPr txBox="1">
            <a:spLocks noChangeArrowheads="1"/>
          </p:cNvSpPr>
          <p:nvPr/>
        </p:nvSpPr>
        <p:spPr bwMode="auto">
          <a:xfrm>
            <a:off x="8070850" y="4522788"/>
            <a:ext cx="1079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CC0000"/>
                </a:solidFill>
                <a:effectLst/>
              </a:rPr>
              <a:t>Puncture Disk</a:t>
            </a: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>
            <a:off x="8712200" y="5086350"/>
            <a:ext cx="104775" cy="519113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/>
          </a:p>
        </p:txBody>
      </p:sp>
      <p:sp>
        <p:nvSpPr>
          <p:cNvPr id="18449" name="TextBox 21"/>
          <p:cNvSpPr txBox="1">
            <a:spLocks noChangeArrowheads="1"/>
          </p:cNvSpPr>
          <p:nvPr/>
        </p:nvSpPr>
        <p:spPr bwMode="auto">
          <a:xfrm>
            <a:off x="4895850" y="5302250"/>
            <a:ext cx="23050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>
                <a:solidFill>
                  <a:srgbClr val="333399"/>
                </a:solidFill>
                <a:effectLst/>
              </a:rPr>
              <a:t>Dev. Start System Assembly &amp; EED Start Valve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>
          <a:xfrm>
            <a:off x="287338" y="1371600"/>
            <a:ext cx="8628062" cy="5281613"/>
          </a:xfrm>
        </p:spPr>
        <p:txBody>
          <a:bodyPr/>
          <a:lstStyle/>
          <a:p>
            <a:pPr>
              <a:spcBef>
                <a:spcPts val="1200"/>
              </a:spcBef>
              <a:buNone/>
            </a:pPr>
            <a:r>
              <a:rPr lang="en-US" dirty="0" smtClean="0">
                <a:solidFill>
                  <a:schemeClr val="accent6"/>
                </a:solidFill>
                <a:effectLst/>
              </a:rPr>
              <a:t>Major Accomplishments since Last PMR</a:t>
            </a:r>
            <a:endParaRPr lang="en-US" dirty="0" smtClean="0">
              <a:effectLst/>
            </a:endParaRPr>
          </a:p>
          <a:p>
            <a:pPr>
              <a:spcBef>
                <a:spcPts val="600"/>
              </a:spcBef>
              <a:buFont typeface="Arial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Nearing Completion of EDM-2 Start System Components Drawings (Beginning Review)</a:t>
            </a:r>
          </a:p>
          <a:p>
            <a:pPr>
              <a:spcBef>
                <a:spcPts val="600"/>
              </a:spcBef>
              <a:buFont typeface="Arial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Completed Development of Hermetic-Seal Laser-Weld Process for Gas Flask</a:t>
            </a:r>
          </a:p>
          <a:p>
            <a:pPr>
              <a:spcBef>
                <a:spcPts val="600"/>
              </a:spcBef>
              <a:buFont typeface="Arial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Developed Gas Flask (Leak) Qualification Plan &amp; Ordered Helium Leak Detector</a:t>
            </a:r>
          </a:p>
          <a:p>
            <a:pPr marL="342900" lvl="1" indent="-342900">
              <a:spcBef>
                <a:spcPts val="1200"/>
              </a:spcBef>
              <a:buNone/>
            </a:pPr>
            <a:r>
              <a:rPr lang="en-US" sz="2400" dirty="0" smtClean="0">
                <a:solidFill>
                  <a:schemeClr val="accent6"/>
                </a:solidFill>
              </a:rPr>
              <a:t>Near-Term Efforts</a:t>
            </a:r>
            <a:endParaRPr lang="en-US" dirty="0" smtClean="0"/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 EDM-2 Start System Components Drawings</a:t>
            </a: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Order EDM-2 Start System Parts</a:t>
            </a:r>
          </a:p>
          <a:p>
            <a:pPr>
              <a:spcBef>
                <a:spcPts val="600"/>
              </a:spcBef>
              <a:buNone/>
            </a:pPr>
            <a:endParaRPr lang="en-US" dirty="0" smtClean="0"/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457200"/>
          </a:xfrm>
        </p:spPr>
        <p:txBody>
          <a:bodyPr/>
          <a:lstStyle/>
          <a:p>
            <a:r>
              <a:rPr lang="en-US" dirty="0" smtClean="0"/>
              <a:t>EDM-2 Start System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81000" y="5257800"/>
          <a:ext cx="8382000" cy="1143000"/>
        </p:xfrm>
        <a:graphic>
          <a:graphicData uri="http://schemas.openxmlformats.org/drawingml/2006/table">
            <a:tbl>
              <a:tblPr/>
              <a:tblGrid>
                <a:gridCol w="3352800"/>
                <a:gridCol w="2971800"/>
                <a:gridCol w="2057400"/>
              </a:tblGrid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Task Description</a:t>
                      </a:r>
                    </a:p>
                  </a:txBody>
                  <a:tcPr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Scheduled Completion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Status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Design EDM-2 Start System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8/2/11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Build EDM-2 Start Systems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11/11/11</a:t>
                      </a: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Test EDM-2 Start System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1/25/12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 noChangeAspect="1"/>
          </p:cNvSpPr>
          <p:nvPr/>
        </p:nvSpPr>
        <p:spPr bwMode="auto">
          <a:xfrm>
            <a:off x="7496175" y="5629275"/>
            <a:ext cx="457200" cy="228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 bwMode="auto">
          <a:xfrm>
            <a:off x="7515225" y="5905500"/>
            <a:ext cx="457200" cy="228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 bwMode="auto">
          <a:xfrm>
            <a:off x="7524750" y="6172200"/>
            <a:ext cx="457200" cy="228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287338" y="1524000"/>
            <a:ext cx="8763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Weaponization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Full Environmental Qualification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15-Year Shelf Life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Built-In Test with Weapon Focus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Increased Agility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Improved Prolonged, High-Rate Maneuver Tolerance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Working Fluid Management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Improved Speed-Change Flexibility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Faster PPS</a:t>
            </a:r>
            <a:r>
              <a:rPr kumimoji="0" lang="en-US" sz="18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Execution of Speed-Change Commands</a:t>
            </a: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Reduced “Lock-Out” Time Between Speed-Change Commands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DFM/DFA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Reduced Parts Count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Improved Modular Assembly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lang="en-US" sz="2000" b="1" kern="0" dirty="0" smtClean="0"/>
              <a:t>Material Availability / Obsolescence (Turbine Wheel Material, Boiler Tubing)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 bwMode="auto">
          <a:xfrm>
            <a:off x="1369828" y="946298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EDM-2 Powerplant Section (PPS) Primary Development Efforts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2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457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EDM-2 PPC &amp; Wiring Harness Architecture</a:t>
            </a:r>
          </a:p>
        </p:txBody>
      </p:sp>
      <p:pic>
        <p:nvPicPr>
          <p:cNvPr id="20483" name="Picture 5" descr="Main Flex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5900" y="2312988"/>
            <a:ext cx="86868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5819775" y="4652963"/>
            <a:ext cx="237648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1" dirty="0">
                <a:solidFill>
                  <a:schemeClr val="accent6"/>
                </a:solidFill>
                <a:effectLst/>
              </a:rPr>
              <a:t>Four Flex Circuits Constitute Main Wiring Harness</a:t>
            </a: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H="1" flipV="1">
            <a:off x="4954588" y="3932238"/>
            <a:ext cx="1044575" cy="863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</a:endParaRPr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 flipH="1" flipV="1">
            <a:off x="4775200" y="4184650"/>
            <a:ext cx="1223963" cy="61118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 flipH="1" flipV="1">
            <a:off x="4630738" y="4437063"/>
            <a:ext cx="1368425" cy="3587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 flipH="1" flipV="1">
            <a:off x="4487863" y="4579938"/>
            <a:ext cx="15113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</a:endParaRPr>
          </a:p>
        </p:txBody>
      </p:sp>
      <p:sp>
        <p:nvSpPr>
          <p:cNvPr id="20489" name="TextBox 11"/>
          <p:cNvSpPr txBox="1">
            <a:spLocks noChangeArrowheads="1"/>
          </p:cNvSpPr>
          <p:nvPr/>
        </p:nvSpPr>
        <p:spPr bwMode="auto">
          <a:xfrm>
            <a:off x="1103313" y="1773238"/>
            <a:ext cx="33480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1" dirty="0">
                <a:solidFill>
                  <a:schemeClr val="accent6"/>
                </a:solidFill>
                <a:effectLst/>
              </a:rPr>
              <a:t>Flex Cables Terminate in Blind-Mate Connector Rings</a:t>
            </a: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 flipH="1">
            <a:off x="671513" y="2455863"/>
            <a:ext cx="574675" cy="10810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chemeClr val="accent6"/>
              </a:solidFill>
            </a:endParaRPr>
          </a:p>
        </p:txBody>
      </p:sp>
      <p:sp>
        <p:nvSpPr>
          <p:cNvPr id="20491" name="TextBox 13"/>
          <p:cNvSpPr txBox="1">
            <a:spLocks noChangeArrowheads="1"/>
          </p:cNvSpPr>
          <p:nvPr/>
        </p:nvSpPr>
        <p:spPr bwMode="auto">
          <a:xfrm>
            <a:off x="457200" y="5715000"/>
            <a:ext cx="80746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Font typeface="Arial" charset="0"/>
              <a:buChar char="•"/>
            </a:pPr>
            <a:r>
              <a:rPr lang="en-US" sz="1800" b="1" dirty="0" smtClean="0">
                <a:solidFill>
                  <a:schemeClr val="accent6"/>
                </a:solidFill>
                <a:effectLst/>
              </a:rPr>
              <a:t> Flex Circuits Modeled w/ Sheet-Metal Tool</a:t>
            </a:r>
            <a:endParaRPr lang="en-US" sz="1800" b="1" dirty="0">
              <a:solidFill>
                <a:schemeClr val="accent6"/>
              </a:solidFill>
              <a:effectLst/>
            </a:endParaRPr>
          </a:p>
          <a:p>
            <a:pPr algn="l">
              <a:buFont typeface="Arial" charset="0"/>
              <a:buChar char="•"/>
            </a:pPr>
            <a:r>
              <a:rPr lang="en-US" sz="1800" b="1" dirty="0" smtClean="0">
                <a:solidFill>
                  <a:schemeClr val="accent6"/>
                </a:solidFill>
                <a:effectLst/>
              </a:rPr>
              <a:t> Flex </a:t>
            </a:r>
            <a:r>
              <a:rPr lang="en-US" sz="1800" b="1" dirty="0">
                <a:solidFill>
                  <a:schemeClr val="accent6"/>
                </a:solidFill>
                <a:effectLst/>
              </a:rPr>
              <a:t>Circuits Install into Condenser </a:t>
            </a:r>
            <a:r>
              <a:rPr lang="en-US" sz="1800" b="1" i="1" dirty="0">
                <a:solidFill>
                  <a:schemeClr val="accent6"/>
                </a:solidFill>
                <a:effectLst/>
              </a:rPr>
              <a:t>Before</a:t>
            </a:r>
            <a:r>
              <a:rPr lang="en-US" sz="1800" b="1" dirty="0">
                <a:solidFill>
                  <a:schemeClr val="accent6"/>
                </a:solidFill>
                <a:effectLst/>
              </a:rPr>
              <a:t> Boiler &amp; </a:t>
            </a:r>
            <a:r>
              <a:rPr lang="en-US" sz="1800" b="1" dirty="0" err="1">
                <a:solidFill>
                  <a:schemeClr val="accent6"/>
                </a:solidFill>
                <a:effectLst/>
              </a:rPr>
              <a:t>Powertrain</a:t>
            </a:r>
            <a:r>
              <a:rPr lang="en-US" sz="1800" b="1" dirty="0">
                <a:solidFill>
                  <a:schemeClr val="accent6"/>
                </a:solidFill>
                <a:effectLst/>
              </a:rPr>
              <a:t> </a:t>
            </a:r>
            <a:r>
              <a:rPr lang="en-US" sz="1800" b="1" dirty="0" smtClean="0">
                <a:solidFill>
                  <a:schemeClr val="accent6"/>
                </a:solidFill>
                <a:effectLst/>
              </a:rPr>
              <a:t>Module</a:t>
            </a:r>
          </a:p>
          <a:p>
            <a:pPr algn="l">
              <a:buFont typeface="Arial" charset="0"/>
              <a:buChar char="•"/>
            </a:pPr>
            <a:r>
              <a:rPr lang="en-US" b="1" dirty="0" smtClean="0">
                <a:solidFill>
                  <a:schemeClr val="accent6"/>
                </a:solidFill>
              </a:rPr>
              <a:t> Flex Circuits Routed Around Boiler</a:t>
            </a:r>
            <a:endParaRPr lang="en-US" sz="1800" b="1" dirty="0">
              <a:solidFill>
                <a:schemeClr val="accent6"/>
              </a:solidFill>
              <a:effectLst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4414838" y="2095500"/>
            <a:ext cx="3457575" cy="3238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057400"/>
            <a:ext cx="8418195" cy="286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990600"/>
            <a:ext cx="82296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EDM-2 PPC &amp; Wiring Harness</a:t>
            </a:r>
          </a:p>
        </p:txBody>
      </p:sp>
      <p:sp>
        <p:nvSpPr>
          <p:cNvPr id="4" name="TextBox 21"/>
          <p:cNvSpPr txBox="1">
            <a:spLocks noChangeArrowheads="1"/>
          </p:cNvSpPr>
          <p:nvPr/>
        </p:nvSpPr>
        <p:spPr bwMode="auto">
          <a:xfrm>
            <a:off x="914400" y="5319117"/>
            <a:ext cx="44958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99"/>
                </a:solidFill>
              </a:rPr>
              <a:t>Fwd Controller Board &amp; Ring</a:t>
            </a:r>
          </a:p>
          <a:p>
            <a:pPr marL="169863" indent="-169863">
              <a:spcBef>
                <a:spcPts val="600"/>
              </a:spcBef>
              <a:buFont typeface="Arial" pitchFamily="34" charset="0"/>
              <a:buChar char="•"/>
            </a:pPr>
            <a:r>
              <a:rPr lang="en-US" sz="1600" b="1" dirty="0" smtClean="0"/>
              <a:t>Runs Powerplant Control Algorithm</a:t>
            </a:r>
          </a:p>
          <a:p>
            <a:pPr marL="169863" indent="-169863">
              <a:spcBef>
                <a:spcPts val="300"/>
              </a:spcBef>
              <a:buFont typeface="Arial" pitchFamily="34" charset="0"/>
              <a:buChar char="•"/>
            </a:pPr>
            <a:r>
              <a:rPr lang="en-US" sz="1600" b="1" dirty="0" smtClean="0"/>
              <a:t>20 Analog Instrumentation Channels</a:t>
            </a:r>
          </a:p>
          <a:p>
            <a:pPr marL="169863" indent="-169863">
              <a:spcBef>
                <a:spcPts val="300"/>
              </a:spcBef>
              <a:buFont typeface="Arial" pitchFamily="34" charset="0"/>
              <a:buChar char="•"/>
            </a:pPr>
            <a:r>
              <a:rPr lang="en-US" sz="1600" b="1" dirty="0" smtClean="0"/>
              <a:t>Interfaces to C&amp;C Shell Section</a:t>
            </a:r>
          </a:p>
          <a:p>
            <a:endParaRPr lang="en-US" b="1" dirty="0">
              <a:solidFill>
                <a:srgbClr val="333399"/>
              </a:solidFill>
              <a:effectLst/>
            </a:endParaRPr>
          </a:p>
        </p:txBody>
      </p:sp>
      <p:sp>
        <p:nvSpPr>
          <p:cNvPr id="5" name="TextBox 21"/>
          <p:cNvSpPr txBox="1">
            <a:spLocks noChangeArrowheads="1"/>
          </p:cNvSpPr>
          <p:nvPr/>
        </p:nvSpPr>
        <p:spPr bwMode="auto">
          <a:xfrm>
            <a:off x="1143000" y="2438400"/>
            <a:ext cx="2057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333399"/>
                </a:solidFill>
              </a:rPr>
              <a:t>Fwd Connector Board &amp; Ring</a:t>
            </a:r>
            <a:endParaRPr lang="en-US" b="1" dirty="0">
              <a:solidFill>
                <a:srgbClr val="333399"/>
              </a:solidFill>
              <a:effectLst/>
            </a:endParaRPr>
          </a:p>
        </p:txBody>
      </p:sp>
      <p:sp>
        <p:nvSpPr>
          <p:cNvPr id="6" name="TextBox 21"/>
          <p:cNvSpPr txBox="1">
            <a:spLocks noChangeArrowheads="1"/>
          </p:cNvSpPr>
          <p:nvPr/>
        </p:nvSpPr>
        <p:spPr bwMode="auto">
          <a:xfrm>
            <a:off x="5257800" y="2057400"/>
            <a:ext cx="2057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333399"/>
                </a:solidFill>
              </a:rPr>
              <a:t>Aft Connector Board &amp; Ring</a:t>
            </a:r>
            <a:endParaRPr lang="en-US" b="1" dirty="0">
              <a:solidFill>
                <a:srgbClr val="333399"/>
              </a:solidFill>
              <a:effectLst/>
            </a:endParaRPr>
          </a:p>
        </p:txBody>
      </p:sp>
      <p:sp>
        <p:nvSpPr>
          <p:cNvPr id="7" name="TextBox 21"/>
          <p:cNvSpPr txBox="1">
            <a:spLocks noChangeArrowheads="1"/>
          </p:cNvSpPr>
          <p:nvPr/>
        </p:nvSpPr>
        <p:spPr bwMode="auto">
          <a:xfrm>
            <a:off x="4648200" y="4267200"/>
            <a:ext cx="44958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333399"/>
                </a:solidFill>
              </a:rPr>
              <a:t>Aft Controller Board &amp; Ring</a:t>
            </a:r>
          </a:p>
          <a:p>
            <a:pPr marL="169863" indent="-169863">
              <a:spcBef>
                <a:spcPts val="600"/>
              </a:spcBef>
              <a:buFont typeface="Arial" pitchFamily="34" charset="0"/>
              <a:buChar char="•"/>
            </a:pPr>
            <a:r>
              <a:rPr lang="en-US" sz="1600" b="1" dirty="0" smtClean="0"/>
              <a:t>Connected by PPS CAN to Fwd PPC Board</a:t>
            </a:r>
          </a:p>
          <a:p>
            <a:pPr marL="169863" indent="-169863">
              <a:spcBef>
                <a:spcPts val="300"/>
              </a:spcBef>
              <a:buFont typeface="Arial" pitchFamily="34" charset="0"/>
              <a:buChar char="•"/>
            </a:pPr>
            <a:r>
              <a:rPr lang="en-US" sz="1600" b="1" dirty="0" smtClean="0"/>
              <a:t>21 Analog Instrumentation Channels</a:t>
            </a:r>
          </a:p>
          <a:p>
            <a:pPr marL="169863" indent="-169863">
              <a:spcBef>
                <a:spcPts val="300"/>
              </a:spcBef>
              <a:buFont typeface="Arial" pitchFamily="34" charset="0"/>
              <a:buChar char="•"/>
            </a:pPr>
            <a:r>
              <a:rPr lang="en-US" sz="1600" b="1" dirty="0" smtClean="0"/>
              <a:t>Interfaces to Tail Section</a:t>
            </a:r>
          </a:p>
          <a:p>
            <a:endParaRPr lang="en-US" b="1" dirty="0">
              <a:solidFill>
                <a:srgbClr val="333399"/>
              </a:solidFill>
              <a:effectLst/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 flipH="1">
            <a:off x="1219200" y="3048000"/>
            <a:ext cx="228600" cy="471487"/>
          </a:xfrm>
          <a:prstGeom prst="line">
            <a:avLst/>
          </a:prstGeom>
          <a:noFill/>
          <a:ln w="25400">
            <a:solidFill>
              <a:schemeClr val="accent6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endParaRPr lang="en-US">
              <a:solidFill>
                <a:schemeClr val="accent6"/>
              </a:solidFill>
            </a:endParaRPr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 flipH="1" flipV="1">
            <a:off x="762000" y="4724398"/>
            <a:ext cx="228600" cy="609601"/>
          </a:xfrm>
          <a:prstGeom prst="line">
            <a:avLst/>
          </a:prstGeom>
          <a:noFill/>
          <a:ln w="25400">
            <a:solidFill>
              <a:schemeClr val="accent6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endParaRPr lang="en-US">
              <a:solidFill>
                <a:schemeClr val="accent6"/>
              </a:solidFill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 flipV="1">
            <a:off x="7772400" y="3505200"/>
            <a:ext cx="609600" cy="914400"/>
          </a:xfrm>
          <a:prstGeom prst="line">
            <a:avLst/>
          </a:prstGeom>
          <a:noFill/>
          <a:ln w="25400">
            <a:solidFill>
              <a:schemeClr val="accent6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endParaRPr lang="en-US">
              <a:solidFill>
                <a:schemeClr val="accent6"/>
              </a:solidFill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7162800" y="2514601"/>
            <a:ext cx="457200" cy="76200"/>
          </a:xfrm>
          <a:prstGeom prst="line">
            <a:avLst/>
          </a:prstGeom>
          <a:noFill/>
          <a:ln w="25400">
            <a:solidFill>
              <a:schemeClr val="accent6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endParaRPr lang="en-US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7596188" y="6632575"/>
            <a:ext cx="1547812" cy="2254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152525"/>
            <a:ext cx="8578850" cy="5768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2532" name="TextBox 2"/>
          <p:cNvSpPr txBox="1">
            <a:spLocks noChangeArrowheads="1"/>
          </p:cNvSpPr>
          <p:nvPr/>
        </p:nvSpPr>
        <p:spPr bwMode="auto">
          <a:xfrm>
            <a:off x="3910013" y="6597650"/>
            <a:ext cx="17637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effectLst/>
              </a:rPr>
              <a:t>UNCLASSIFIED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403350" y="838200"/>
            <a:ext cx="7740650" cy="4572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sz="2800" b="1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EDM-2 PPS Operational States  </a:t>
            </a:r>
            <a:r>
              <a:rPr lang="en-US" sz="1400" b="1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Draft v. 9/14/2011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1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4959350"/>
          </a:xfrm>
        </p:spPr>
        <p:txBody>
          <a:bodyPr/>
          <a:lstStyle/>
          <a:p>
            <a:pPr>
              <a:spcBef>
                <a:spcPts val="600"/>
              </a:spcBef>
              <a:buNone/>
            </a:pPr>
            <a:r>
              <a:rPr lang="en-US" dirty="0" smtClean="0">
                <a:solidFill>
                  <a:schemeClr val="accent6"/>
                </a:solidFill>
                <a:effectLst/>
              </a:rPr>
              <a:t>Major Accomplishments since Last PMR</a:t>
            </a:r>
            <a:endParaRPr lang="en-US" dirty="0" smtClean="0"/>
          </a:p>
          <a:p>
            <a:pPr>
              <a:spcBef>
                <a:spcPts val="600"/>
              </a:spcBef>
              <a:buFont typeface="Arial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EDM-2 PPC Algorithms </a:t>
            </a:r>
            <a:r>
              <a:rPr lang="en-US" sz="2000" dirty="0" err="1" smtClean="0">
                <a:solidFill>
                  <a:schemeClr val="tx1"/>
                </a:solidFill>
                <a:effectLst/>
              </a:rPr>
              <a:t>Baselined</a:t>
            </a:r>
            <a:r>
              <a:rPr lang="en-US" sz="2000" dirty="0" smtClean="0">
                <a:solidFill>
                  <a:schemeClr val="tx1"/>
                </a:solidFill>
                <a:effectLst/>
              </a:rPr>
              <a:t> in Modified EDM-1 Code</a:t>
            </a:r>
          </a:p>
          <a:p>
            <a:pPr>
              <a:spcBef>
                <a:spcPts val="600"/>
              </a:spcBef>
              <a:buFont typeface="Arial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Successfully Tested EDM-2 Algorithms in PPS Test PP2-1-1</a:t>
            </a:r>
          </a:p>
          <a:p>
            <a:pPr>
              <a:spcBef>
                <a:spcPts val="600"/>
              </a:spcBef>
              <a:buFont typeface="Arial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Completed Design &amp; Fab of Dev. EDM-2 Fwd Controller Board</a:t>
            </a:r>
          </a:p>
          <a:p>
            <a:pPr>
              <a:spcBef>
                <a:spcPts val="600"/>
              </a:spcBef>
              <a:buFont typeface="Arial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Completed Powerplant Flex-Circuit Wiring Harness Mechanical Layout (4 Separate Harnesses) – PWB Layout Initiated</a:t>
            </a:r>
          </a:p>
          <a:p>
            <a:pPr marL="342900" lvl="1" indent="-342900">
              <a:spcBef>
                <a:spcPts val="600"/>
              </a:spcBef>
              <a:buNone/>
            </a:pPr>
            <a:r>
              <a:rPr lang="en-US" sz="2400" dirty="0" smtClean="0">
                <a:solidFill>
                  <a:schemeClr val="accent6"/>
                </a:solidFill>
              </a:rPr>
              <a:t>Near-Term Efforts</a:t>
            </a:r>
            <a:endParaRPr lang="en-US" dirty="0" smtClean="0"/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 EDM-2 PPC Algorithm Coding into </a:t>
            </a:r>
            <a:r>
              <a:rPr lang="en-US" sz="2000" i="1" dirty="0" err="1" smtClean="0">
                <a:solidFill>
                  <a:schemeClr val="tx1"/>
                </a:solidFill>
                <a:effectLst/>
              </a:rPr>
              <a:t>Simulink</a:t>
            </a:r>
            <a:endParaRPr lang="en-US" sz="2000" i="1" dirty="0" smtClean="0">
              <a:solidFill>
                <a:schemeClr val="tx1"/>
              </a:solidFill>
              <a:effectLst/>
            </a:endParaRP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 Design of EDM-2 Controller &amp; Connector Boards</a:t>
            </a: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 PWB Layout of  Powerplant Flex-Circuit Wiring Harnesses</a:t>
            </a:r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Complete Design of PPC Automated Acceptance Test Set</a:t>
            </a:r>
          </a:p>
          <a:p>
            <a:pPr>
              <a:spcBef>
                <a:spcPts val="600"/>
              </a:spcBef>
              <a:buNone/>
            </a:pPr>
            <a:endParaRPr lang="en-US" sz="2600" dirty="0" smtClean="0"/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457200"/>
          </a:xfrm>
        </p:spPr>
        <p:txBody>
          <a:bodyPr/>
          <a:lstStyle/>
          <a:p>
            <a:r>
              <a:rPr lang="en-US" dirty="0" smtClean="0"/>
              <a:t>EDM-2 Powerplant Controls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81000" y="5486400"/>
          <a:ext cx="8382000" cy="1143000"/>
        </p:xfrm>
        <a:graphic>
          <a:graphicData uri="http://schemas.openxmlformats.org/drawingml/2006/table">
            <a:tbl>
              <a:tblPr/>
              <a:tblGrid>
                <a:gridCol w="3352800"/>
                <a:gridCol w="2971800"/>
                <a:gridCol w="2057400"/>
              </a:tblGrid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Task Description</a:t>
                      </a:r>
                    </a:p>
                  </a:txBody>
                  <a:tcPr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Scheduled Completion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Status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Design EDM-2 Controls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8/19/11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Build EDM-2 Controls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12/30/11</a:t>
                      </a: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Test EDM-2</a:t>
                      </a:r>
                      <a:r>
                        <a:rPr lang="en-US" sz="1600" b="1" i="0" u="none" strike="noStrike" kern="1200" baseline="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 Controls</a:t>
                      </a:r>
                      <a:endParaRPr lang="en-US" sz="1600" b="1" i="0" u="none" strike="noStrike" kern="1200" dirty="0" smtClean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4/18/12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 noChangeAspect="1"/>
          </p:cNvSpPr>
          <p:nvPr/>
        </p:nvSpPr>
        <p:spPr bwMode="auto">
          <a:xfrm>
            <a:off x="7515225" y="5857875"/>
            <a:ext cx="457200" cy="228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 bwMode="auto">
          <a:xfrm>
            <a:off x="7515225" y="6124575"/>
            <a:ext cx="457200" cy="228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 bwMode="auto">
          <a:xfrm>
            <a:off x="7534275" y="6391275"/>
            <a:ext cx="457200" cy="228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 bwMode="auto">
          <a:xfrm>
            <a:off x="966788" y="842963"/>
            <a:ext cx="709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114000"/>
              </a:lnSpc>
              <a:defRPr/>
            </a:pPr>
            <a:r>
              <a:rPr lang="en-US" sz="2800" b="1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EDM-2 Powerplant Schedule Drivers</a:t>
            </a:r>
          </a:p>
        </p:txBody>
      </p:sp>
      <p:sp>
        <p:nvSpPr>
          <p:cNvPr id="3" name="TextBox 47"/>
          <p:cNvSpPr txBox="1">
            <a:spLocks noChangeArrowheads="1"/>
          </p:cNvSpPr>
          <p:nvPr/>
        </p:nvSpPr>
        <p:spPr bwMode="auto">
          <a:xfrm>
            <a:off x="174625" y="1635125"/>
            <a:ext cx="2187575" cy="307975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effectLst/>
                <a:latin typeface="Calibri" pitchFamily="34" charset="0"/>
              </a:rPr>
              <a:t>Develop </a:t>
            </a:r>
            <a:r>
              <a:rPr lang="en-US" sz="1400" b="1" dirty="0" smtClean="0">
                <a:effectLst/>
                <a:latin typeface="Calibri" pitchFamily="34" charset="0"/>
              </a:rPr>
              <a:t>Turbine/Geartrain</a:t>
            </a:r>
            <a:endParaRPr lang="en-US" sz="1400" b="1" dirty="0">
              <a:effectLst/>
              <a:latin typeface="Calibri" pitchFamily="34" charset="0"/>
            </a:endParaRPr>
          </a:p>
        </p:txBody>
      </p:sp>
      <p:sp>
        <p:nvSpPr>
          <p:cNvPr id="4" name="TextBox 48"/>
          <p:cNvSpPr txBox="1">
            <a:spLocks noChangeArrowheads="1"/>
          </p:cNvSpPr>
          <p:nvPr/>
        </p:nvSpPr>
        <p:spPr bwMode="auto">
          <a:xfrm>
            <a:off x="174625" y="4264025"/>
            <a:ext cx="3559175" cy="307975"/>
          </a:xfrm>
          <a:prstGeom prst="rect">
            <a:avLst/>
          </a:prstGeom>
          <a:solidFill>
            <a:srgbClr val="66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>
                <a:effectLst/>
                <a:latin typeface="Calibri" pitchFamily="34" charset="0"/>
              </a:rPr>
              <a:t>Develop Feedwater System</a:t>
            </a: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174625" y="2032000"/>
            <a:ext cx="2568575" cy="306388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>
                <a:effectLst/>
                <a:latin typeface="Calibri" pitchFamily="34" charset="0"/>
              </a:rPr>
              <a:t>Develop Boiler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74625" y="4695825"/>
            <a:ext cx="3097213" cy="3079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>
                <a:effectLst/>
                <a:latin typeface="Calibri" pitchFamily="34" charset="0"/>
              </a:rPr>
              <a:t>Develop Condenser</a:t>
            </a: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3308351" y="2498725"/>
            <a:ext cx="1035049" cy="30777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effectLst/>
                <a:latin typeface="Calibri" pitchFamily="34" charset="0"/>
              </a:rPr>
              <a:t>PP2-1-1</a:t>
            </a:r>
            <a:endParaRPr lang="en-US" sz="1400" b="1" dirty="0">
              <a:effectLst/>
              <a:latin typeface="Calibri" pitchFamily="34" charset="0"/>
            </a:endParaRP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8275638" y="4335463"/>
            <a:ext cx="757237" cy="3079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effectLst/>
                <a:latin typeface="Calibri" pitchFamily="34" charset="0"/>
              </a:rPr>
              <a:t>CT2-1-1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47650" y="6135688"/>
            <a:ext cx="8505825" cy="228600"/>
          </a:xfrm>
          <a:prstGeom prst="notchedRigh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6248400" y="5943600"/>
            <a:ext cx="914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effectLst/>
              </a:rPr>
              <a:t>TIME</a:t>
            </a:r>
          </a:p>
        </p:txBody>
      </p:sp>
      <p:sp>
        <p:nvSpPr>
          <p:cNvPr id="11" name="TextBox 32"/>
          <p:cNvSpPr txBox="1">
            <a:spLocks noChangeArrowheads="1"/>
          </p:cNvSpPr>
          <p:nvPr/>
        </p:nvSpPr>
        <p:spPr bwMode="auto">
          <a:xfrm>
            <a:off x="4343400" y="5638800"/>
            <a:ext cx="76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effectLst/>
              </a:rPr>
              <a:t>Oct  </a:t>
            </a:r>
            <a:r>
              <a:rPr lang="en-US" sz="1600" b="1" dirty="0">
                <a:effectLst/>
              </a:rPr>
              <a:t>2011</a:t>
            </a:r>
          </a:p>
        </p:txBody>
      </p:sp>
      <p:sp>
        <p:nvSpPr>
          <p:cNvPr id="12" name="TextBox 57"/>
          <p:cNvSpPr txBox="1">
            <a:spLocks noChangeArrowheads="1"/>
          </p:cNvSpPr>
          <p:nvPr/>
        </p:nvSpPr>
        <p:spPr bwMode="auto">
          <a:xfrm>
            <a:off x="174625" y="5164138"/>
            <a:ext cx="4702175" cy="307975"/>
          </a:xfrm>
          <a:prstGeom prst="rect">
            <a:avLst/>
          </a:prstGeom>
          <a:solidFill>
            <a:srgbClr val="66FF3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>
                <a:effectLst/>
                <a:latin typeface="Calibri" pitchFamily="34" charset="0"/>
              </a:rPr>
              <a:t>Develop Start System</a:t>
            </a: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174625" y="3506788"/>
            <a:ext cx="3097213" cy="30797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effectLst/>
                <a:latin typeface="Calibri" pitchFamily="34" charset="0"/>
              </a:rPr>
              <a:t>Develop Oxidant System</a:t>
            </a: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5432425" y="3867150"/>
            <a:ext cx="1439863" cy="3079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effectLst/>
                <a:latin typeface="Calibri" pitchFamily="34" charset="0"/>
              </a:rPr>
              <a:t>PP2-2 Test Series</a:t>
            </a: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3048000" y="1635125"/>
            <a:ext cx="2819400" cy="307975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effectLst/>
                <a:latin typeface="Calibri" pitchFamily="34" charset="0"/>
              </a:rPr>
              <a:t>Fab EDM-2 Units</a:t>
            </a: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3657600" y="2032000"/>
            <a:ext cx="1676400" cy="306388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effectLst/>
                <a:latin typeface="Calibri" pitchFamily="34" charset="0"/>
              </a:rPr>
              <a:t>Fab EDM-2 Units</a:t>
            </a: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5410200" y="2971801"/>
            <a:ext cx="1447800" cy="307777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effectLst/>
                <a:latin typeface="Calibri" pitchFamily="34" charset="0"/>
              </a:rPr>
              <a:t>Fab EDM-2 Units</a:t>
            </a: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3632200" y="3506788"/>
            <a:ext cx="1778000" cy="30797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effectLst/>
                <a:latin typeface="Calibri" pitchFamily="34" charset="0"/>
              </a:rPr>
              <a:t>Fab EDM-2 Units</a:t>
            </a: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3632200" y="4695825"/>
            <a:ext cx="2082800" cy="3079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effectLst/>
                <a:latin typeface="Calibri" pitchFamily="34" charset="0"/>
              </a:rPr>
              <a:t>Fab EDM-2 Units</a:t>
            </a: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4343399" y="4264025"/>
            <a:ext cx="1752601" cy="307975"/>
          </a:xfrm>
          <a:prstGeom prst="rect">
            <a:avLst/>
          </a:prstGeom>
          <a:solidFill>
            <a:srgbClr val="66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>
                <a:effectLst/>
                <a:latin typeface="Calibri" pitchFamily="34" charset="0"/>
              </a:rPr>
              <a:t>Fab EDM-2 Units</a:t>
            </a:r>
          </a:p>
        </p:txBody>
      </p:sp>
      <p:cxnSp>
        <p:nvCxnSpPr>
          <p:cNvPr id="23" name="Elbow Connector 87"/>
          <p:cNvCxnSpPr>
            <a:cxnSpLocks noChangeShapeType="1"/>
          </p:cNvCxnSpPr>
          <p:nvPr/>
        </p:nvCxnSpPr>
        <p:spPr bwMode="auto">
          <a:xfrm>
            <a:off x="3271838" y="3651250"/>
            <a:ext cx="2168525" cy="331788"/>
          </a:xfrm>
          <a:prstGeom prst="bentConnector3">
            <a:avLst>
              <a:gd name="adj1" fmla="val 8236"/>
            </a:avLst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" name="Straight Arrow Connector 99"/>
          <p:cNvCxnSpPr>
            <a:cxnSpLocks noChangeShapeType="1"/>
            <a:stCxn id="3" idx="3"/>
            <a:endCxn id="16" idx="1"/>
          </p:cNvCxnSpPr>
          <p:nvPr/>
        </p:nvCxnSpPr>
        <p:spPr bwMode="auto">
          <a:xfrm>
            <a:off x="2362200" y="1789113"/>
            <a:ext cx="685800" cy="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" name="Elbow Connector 114"/>
          <p:cNvCxnSpPr>
            <a:cxnSpLocks noChangeShapeType="1"/>
            <a:endCxn id="7" idx="1"/>
          </p:cNvCxnSpPr>
          <p:nvPr/>
        </p:nvCxnSpPr>
        <p:spPr bwMode="auto">
          <a:xfrm>
            <a:off x="2443163" y="1789113"/>
            <a:ext cx="865188" cy="863501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6" name="Elbow Connector 121"/>
          <p:cNvCxnSpPr>
            <a:cxnSpLocks noChangeShapeType="1"/>
            <a:stCxn id="5" idx="3"/>
          </p:cNvCxnSpPr>
          <p:nvPr/>
        </p:nvCxnSpPr>
        <p:spPr bwMode="auto">
          <a:xfrm>
            <a:off x="2743200" y="2185194"/>
            <a:ext cx="533400" cy="329406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7" name="Straight Arrow Connector 126"/>
          <p:cNvCxnSpPr>
            <a:cxnSpLocks noChangeShapeType="1"/>
            <a:stCxn id="5" idx="3"/>
            <a:endCxn id="17" idx="1"/>
          </p:cNvCxnSpPr>
          <p:nvPr/>
        </p:nvCxnSpPr>
        <p:spPr bwMode="auto">
          <a:xfrm>
            <a:off x="2743200" y="2185194"/>
            <a:ext cx="914400" cy="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" name="Straight Arrow Connector 127"/>
          <p:cNvCxnSpPr>
            <a:cxnSpLocks noChangeShapeType="1"/>
            <a:stCxn id="14" idx="3"/>
            <a:endCxn id="18" idx="1"/>
          </p:cNvCxnSpPr>
          <p:nvPr/>
        </p:nvCxnSpPr>
        <p:spPr bwMode="auto">
          <a:xfrm>
            <a:off x="5181600" y="3125689"/>
            <a:ext cx="228600" cy="1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9" name="Elbow Connector 128"/>
          <p:cNvCxnSpPr>
            <a:cxnSpLocks noChangeShapeType="1"/>
            <a:stCxn id="14" idx="0"/>
          </p:cNvCxnSpPr>
          <p:nvPr/>
        </p:nvCxnSpPr>
        <p:spPr bwMode="auto">
          <a:xfrm rot="5400000" flipH="1" flipV="1">
            <a:off x="2857500" y="2552700"/>
            <a:ext cx="228600" cy="609600"/>
          </a:xfrm>
          <a:prstGeom prst="bentConnector2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0" name="Straight Arrow Connector 132"/>
          <p:cNvCxnSpPr>
            <a:cxnSpLocks noChangeShapeType="1"/>
          </p:cNvCxnSpPr>
          <p:nvPr/>
        </p:nvCxnSpPr>
        <p:spPr bwMode="auto">
          <a:xfrm>
            <a:off x="3271838" y="3651250"/>
            <a:ext cx="360362" cy="15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1" name="Straight Arrow Connector 133"/>
          <p:cNvCxnSpPr>
            <a:cxnSpLocks noChangeShapeType="1"/>
          </p:cNvCxnSpPr>
          <p:nvPr/>
        </p:nvCxnSpPr>
        <p:spPr bwMode="auto">
          <a:xfrm>
            <a:off x="3271838" y="4840288"/>
            <a:ext cx="360362" cy="1587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2" name="Straight Arrow Connector 138"/>
          <p:cNvCxnSpPr>
            <a:cxnSpLocks noChangeShapeType="1"/>
            <a:stCxn id="4" idx="3"/>
            <a:endCxn id="21" idx="1"/>
          </p:cNvCxnSpPr>
          <p:nvPr/>
        </p:nvCxnSpPr>
        <p:spPr bwMode="auto">
          <a:xfrm>
            <a:off x="3733800" y="4418013"/>
            <a:ext cx="609599" cy="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" name="Elbow Connector 139"/>
          <p:cNvCxnSpPr>
            <a:cxnSpLocks noChangeShapeType="1"/>
            <a:stCxn id="4" idx="3"/>
          </p:cNvCxnSpPr>
          <p:nvPr/>
        </p:nvCxnSpPr>
        <p:spPr bwMode="auto">
          <a:xfrm flipV="1">
            <a:off x="3733800" y="4086225"/>
            <a:ext cx="1706563" cy="331788"/>
          </a:xfrm>
          <a:prstGeom prst="bentConnector3">
            <a:avLst>
              <a:gd name="adj1" fmla="val 13815"/>
            </a:avLst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4" name="Elbow Connector 143"/>
          <p:cNvCxnSpPr>
            <a:cxnSpLocks noChangeShapeType="1"/>
            <a:stCxn id="20" idx="3"/>
          </p:cNvCxnSpPr>
          <p:nvPr/>
        </p:nvCxnSpPr>
        <p:spPr bwMode="auto">
          <a:xfrm flipV="1">
            <a:off x="5715000" y="4191001"/>
            <a:ext cx="76200" cy="658812"/>
          </a:xfrm>
          <a:prstGeom prst="bentConnector2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7304088" y="3506788"/>
            <a:ext cx="1439862" cy="3079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effectLst/>
                <a:latin typeface="Calibri" pitchFamily="34" charset="0"/>
              </a:rPr>
              <a:t>PP2-3 Test Series</a:t>
            </a: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5181600" y="5157788"/>
            <a:ext cx="1752600" cy="314325"/>
          </a:xfrm>
          <a:prstGeom prst="rect">
            <a:avLst/>
          </a:prstGeom>
          <a:solidFill>
            <a:srgbClr val="66FF3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effectLst/>
                <a:latin typeface="Calibri" pitchFamily="34" charset="0"/>
              </a:rPr>
              <a:t>Fab EDM-2 Units</a:t>
            </a:r>
          </a:p>
        </p:txBody>
      </p:sp>
      <p:cxnSp>
        <p:nvCxnSpPr>
          <p:cNvPr id="37" name="Elbow Connector 181"/>
          <p:cNvCxnSpPr>
            <a:cxnSpLocks noChangeShapeType="1"/>
            <a:stCxn id="20" idx="3"/>
          </p:cNvCxnSpPr>
          <p:nvPr/>
        </p:nvCxnSpPr>
        <p:spPr bwMode="auto">
          <a:xfrm flipV="1">
            <a:off x="5715000" y="3803651"/>
            <a:ext cx="1608138" cy="1046162"/>
          </a:xfrm>
          <a:prstGeom prst="bentConnector3">
            <a:avLst>
              <a:gd name="adj1" fmla="val 84381"/>
            </a:avLst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8" name="Elbow Connector 185"/>
          <p:cNvCxnSpPr>
            <a:cxnSpLocks noChangeShapeType="1"/>
            <a:stCxn id="36" idx="3"/>
          </p:cNvCxnSpPr>
          <p:nvPr/>
        </p:nvCxnSpPr>
        <p:spPr bwMode="auto">
          <a:xfrm flipV="1">
            <a:off x="6934200" y="3832227"/>
            <a:ext cx="441325" cy="1482724"/>
          </a:xfrm>
          <a:prstGeom prst="bentConnector2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9" name="Elbow Connector 195"/>
          <p:cNvCxnSpPr>
            <a:cxnSpLocks noChangeShapeType="1"/>
            <a:stCxn id="21" idx="3"/>
          </p:cNvCxnSpPr>
          <p:nvPr/>
        </p:nvCxnSpPr>
        <p:spPr bwMode="auto">
          <a:xfrm flipV="1">
            <a:off x="6096000" y="3732213"/>
            <a:ext cx="1216025" cy="685800"/>
          </a:xfrm>
          <a:prstGeom prst="bentConnector3">
            <a:avLst>
              <a:gd name="adj1" fmla="val 72734"/>
            </a:avLst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40" name="Straight Arrow Connector 203"/>
          <p:cNvCxnSpPr>
            <a:cxnSpLocks noChangeShapeType="1"/>
            <a:stCxn id="19" idx="3"/>
            <a:endCxn id="35" idx="1"/>
          </p:cNvCxnSpPr>
          <p:nvPr/>
        </p:nvCxnSpPr>
        <p:spPr bwMode="auto">
          <a:xfrm>
            <a:off x="5410200" y="3660776"/>
            <a:ext cx="1893888" cy="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41" name="Elbow Connector 205"/>
          <p:cNvCxnSpPr>
            <a:cxnSpLocks noChangeShapeType="1"/>
            <a:stCxn id="18" idx="3"/>
          </p:cNvCxnSpPr>
          <p:nvPr/>
        </p:nvCxnSpPr>
        <p:spPr bwMode="auto">
          <a:xfrm>
            <a:off x="6858000" y="3125690"/>
            <a:ext cx="446088" cy="428723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42" name="Elbow Connector 208"/>
          <p:cNvCxnSpPr>
            <a:cxnSpLocks noChangeShapeType="1"/>
            <a:stCxn id="17" idx="3"/>
          </p:cNvCxnSpPr>
          <p:nvPr/>
        </p:nvCxnSpPr>
        <p:spPr bwMode="auto">
          <a:xfrm>
            <a:off x="5334000" y="2185194"/>
            <a:ext cx="1970088" cy="1321594"/>
          </a:xfrm>
          <a:prstGeom prst="bentConnector3">
            <a:avLst>
              <a:gd name="adj1" fmla="val 92097"/>
            </a:avLst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43" name="Elbow Connector 210"/>
          <p:cNvCxnSpPr>
            <a:cxnSpLocks noChangeShapeType="1"/>
            <a:stCxn id="16" idx="3"/>
          </p:cNvCxnSpPr>
          <p:nvPr/>
        </p:nvCxnSpPr>
        <p:spPr bwMode="auto">
          <a:xfrm>
            <a:off x="5867400" y="1789113"/>
            <a:ext cx="1508125" cy="1717675"/>
          </a:xfrm>
          <a:prstGeom prst="bentConnector2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44" name="Straight Arrow Connector 219"/>
          <p:cNvCxnSpPr>
            <a:cxnSpLocks noChangeShapeType="1"/>
            <a:stCxn id="12" idx="3"/>
            <a:endCxn id="36" idx="1"/>
          </p:cNvCxnSpPr>
          <p:nvPr/>
        </p:nvCxnSpPr>
        <p:spPr bwMode="auto">
          <a:xfrm flipV="1">
            <a:off x="4876800" y="5314951"/>
            <a:ext cx="304800" cy="3175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46" name="Elbow Connector 222"/>
          <p:cNvCxnSpPr>
            <a:cxnSpLocks noChangeShapeType="1"/>
            <a:stCxn id="35" idx="3"/>
            <a:endCxn id="8" idx="1"/>
          </p:cNvCxnSpPr>
          <p:nvPr/>
        </p:nvCxnSpPr>
        <p:spPr bwMode="auto">
          <a:xfrm flipH="1">
            <a:off x="8275638" y="3660775"/>
            <a:ext cx="468312" cy="828675"/>
          </a:xfrm>
          <a:prstGeom prst="bentConnector5">
            <a:avLst>
              <a:gd name="adj1" fmla="val -48843"/>
              <a:gd name="adj2" fmla="val 50000"/>
              <a:gd name="adj3" fmla="val 148843"/>
            </a:avLst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73" name="Elbow Connector 114"/>
          <p:cNvCxnSpPr>
            <a:cxnSpLocks noChangeShapeType="1"/>
          </p:cNvCxnSpPr>
          <p:nvPr/>
        </p:nvCxnSpPr>
        <p:spPr bwMode="auto">
          <a:xfrm rot="16200000" flipH="1">
            <a:off x="4838700" y="3162300"/>
            <a:ext cx="762002" cy="685802"/>
          </a:xfrm>
          <a:prstGeom prst="bentConnector3">
            <a:avLst>
              <a:gd name="adj1" fmla="val 37533"/>
            </a:avLst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4" name="TextBox 59"/>
          <p:cNvSpPr txBox="1">
            <a:spLocks noChangeArrowheads="1"/>
          </p:cNvSpPr>
          <p:nvPr/>
        </p:nvSpPr>
        <p:spPr bwMode="auto">
          <a:xfrm>
            <a:off x="152400" y="2971800"/>
            <a:ext cx="5029200" cy="307777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effectLst/>
                <a:latin typeface="Calibri" pitchFamily="34" charset="0"/>
              </a:rPr>
              <a:t>Develop Control, Software, &amp; Instrumentation</a:t>
            </a:r>
          </a:p>
        </p:txBody>
      </p:sp>
      <p:cxnSp>
        <p:nvCxnSpPr>
          <p:cNvPr id="45" name="Straight Connector 44"/>
          <p:cNvCxnSpPr/>
          <p:nvPr/>
        </p:nvCxnSpPr>
        <p:spPr>
          <a:xfrm rot="5400000">
            <a:off x="2346960" y="3825240"/>
            <a:ext cx="475488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Elbow Connector 83"/>
          <p:cNvCxnSpPr>
            <a:cxnSpLocks noChangeShapeType="1"/>
            <a:stCxn id="17" idx="3"/>
          </p:cNvCxnSpPr>
          <p:nvPr/>
        </p:nvCxnSpPr>
        <p:spPr bwMode="auto">
          <a:xfrm>
            <a:off x="5334000" y="2185194"/>
            <a:ext cx="457200" cy="1701006"/>
          </a:xfrm>
          <a:prstGeom prst="bentConnector2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0" y="4648200"/>
            <a:ext cx="868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8" name="Rectangle 16"/>
          <p:cNvSpPr>
            <a:spLocks noGrp="1" noChangeArrowheads="1"/>
          </p:cNvSpPr>
          <p:nvPr>
            <p:ph type="title"/>
          </p:nvPr>
        </p:nvSpPr>
        <p:spPr>
          <a:xfrm>
            <a:off x="1371600" y="762000"/>
            <a:ext cx="6629400" cy="381000"/>
          </a:xfrm>
          <a:noFill/>
          <a:ln/>
        </p:spPr>
        <p:txBody>
          <a:bodyPr/>
          <a:lstStyle/>
          <a:p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ATT Powerplant Test – PP2-1-1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3352800" y="1066800"/>
            <a:ext cx="27622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chemeClr val="tx2"/>
                </a:solidFill>
                <a:latin typeface="Arial" charset="0"/>
              </a:rPr>
              <a:t>Test Date: </a:t>
            </a:r>
            <a:r>
              <a:rPr lang="en-US" sz="1600" b="1" dirty="0" smtClean="0">
                <a:latin typeface="Arial" charset="0"/>
              </a:rPr>
              <a:t> 1 Aug 2011</a:t>
            </a:r>
            <a:endParaRPr lang="en-US" sz="1600" b="1" dirty="0">
              <a:latin typeface="Arial" charset="0"/>
            </a:endParaRPr>
          </a:p>
        </p:txBody>
      </p:sp>
      <p:sp>
        <p:nvSpPr>
          <p:cNvPr id="25" name="Line 3"/>
          <p:cNvSpPr>
            <a:spLocks noChangeShapeType="1"/>
          </p:cNvSpPr>
          <p:nvPr/>
        </p:nvSpPr>
        <p:spPr bwMode="auto">
          <a:xfrm>
            <a:off x="4657060" y="1371601"/>
            <a:ext cx="0" cy="542702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381000" y="1371600"/>
            <a:ext cx="3634839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 smtClean="0">
                <a:latin typeface="Arial" charset="0"/>
              </a:rPr>
              <a:t>Test </a:t>
            </a:r>
            <a:r>
              <a:rPr lang="en-US" sz="1800" b="1" dirty="0">
                <a:latin typeface="Arial" charset="0"/>
              </a:rPr>
              <a:t>Overview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105400" y="1371600"/>
            <a:ext cx="3505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>
                <a:latin typeface="Arial" charset="0"/>
              </a:rPr>
              <a:t>Objectives</a:t>
            </a:r>
          </a:p>
        </p:txBody>
      </p:sp>
      <p:sp>
        <p:nvSpPr>
          <p:cNvPr id="29" name="Text Box 56"/>
          <p:cNvSpPr txBox="1">
            <a:spLocks noChangeArrowheads="1"/>
          </p:cNvSpPr>
          <p:nvPr/>
        </p:nvSpPr>
        <p:spPr bwMode="auto">
          <a:xfrm>
            <a:off x="4648200" y="1676400"/>
            <a:ext cx="4495800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u="sng" dirty="0" smtClean="0">
                <a:latin typeface="Arial" charset="0"/>
              </a:rPr>
              <a:t>PRIMARY:</a:t>
            </a:r>
          </a:p>
          <a:p>
            <a:pPr marL="119063" indent="-119063">
              <a:spcBef>
                <a:spcPct val="50000"/>
              </a:spcBef>
              <a:buFontTx/>
              <a:buChar char="•"/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Evaluate dev. EDM-2 Powertrain Module 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C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ontrollability &amp; Transient 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B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ehavior w/ </a:t>
            </a:r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Breadboarded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S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tart, Feedwater &amp; 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O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xidant Subsystems using an EDM-1 PPC w/ dev. EDM-2 Control Algorithms.</a:t>
            </a:r>
          </a:p>
          <a:p>
            <a:pPr marL="119063" indent="-119063">
              <a:spcBef>
                <a:spcPct val="50000"/>
              </a:spcBef>
              <a:buFontTx/>
              <a:buChar char="•"/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Demonstrate </a:t>
            </a:r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powertrain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module integration and performance of a dev. EDM-2 boiler coupled to a dev. EDM-2 turbine/geartrain. </a:t>
            </a:r>
          </a:p>
          <a:p>
            <a:pPr>
              <a:spcBef>
                <a:spcPct val="50000"/>
              </a:spcBef>
            </a:pPr>
            <a:r>
              <a:rPr lang="en-US" sz="1400" b="1" u="sng" dirty="0" smtClean="0">
                <a:latin typeface="Arial" charset="0"/>
              </a:rPr>
              <a:t>SECONDARY:</a:t>
            </a:r>
            <a:endParaRPr lang="en-US" sz="1400" b="1" dirty="0" smtClean="0">
              <a:solidFill>
                <a:srgbClr val="FF0000"/>
              </a:solidFill>
              <a:latin typeface="Arial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Validate EDM-2 dynamometer transient behavior during speed changes. 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4953000" y="4648200"/>
            <a:ext cx="3839441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 smtClean="0">
                <a:latin typeface="Arial" charset="0"/>
              </a:rPr>
              <a:t>Conclusions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31" name="Text Box 102"/>
          <p:cNvSpPr txBox="1">
            <a:spLocks noChangeArrowheads="1"/>
          </p:cNvSpPr>
          <p:nvPr/>
        </p:nvSpPr>
        <p:spPr bwMode="auto">
          <a:xfrm>
            <a:off x="4724400" y="4953000"/>
            <a:ext cx="4227616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4300" indent="-114300">
              <a:spcBef>
                <a:spcPts val="300"/>
              </a:spcBef>
              <a:buFontTx/>
              <a:buChar char="•"/>
            </a:pPr>
            <a:r>
              <a:rPr lang="en-US" sz="1400" b="1" dirty="0" err="1" smtClean="0">
                <a:latin typeface="Arial" charset="0"/>
              </a:rPr>
              <a:t>Demonstated</a:t>
            </a:r>
            <a:r>
              <a:rPr lang="en-US" sz="1400" b="1" dirty="0" smtClean="0">
                <a:latin typeface="Arial" charset="0"/>
              </a:rPr>
              <a:t> a rapid, robust </a:t>
            </a:r>
            <a:r>
              <a:rPr lang="en-US" sz="1400" b="1" dirty="0" err="1" smtClean="0">
                <a:latin typeface="Arial" charset="0"/>
              </a:rPr>
              <a:t>powerplant</a:t>
            </a:r>
            <a:r>
              <a:rPr lang="en-US" sz="1400" b="1" dirty="0" smtClean="0">
                <a:latin typeface="Arial" charset="0"/>
              </a:rPr>
              <a:t> start. </a:t>
            </a:r>
          </a:p>
          <a:p>
            <a:pPr marL="114300" indent="-114300">
              <a:spcBef>
                <a:spcPts val="300"/>
              </a:spcBef>
              <a:buFontTx/>
              <a:buChar char="•"/>
            </a:pPr>
            <a:r>
              <a:rPr lang="en-US" sz="1400" b="1" dirty="0" smtClean="0">
                <a:latin typeface="Arial" charset="0"/>
              </a:rPr>
              <a:t>Demonstrated very good speed control through all  speed transients.</a:t>
            </a:r>
          </a:p>
          <a:p>
            <a:pPr marL="114300" indent="-114300">
              <a:spcBef>
                <a:spcPts val="300"/>
              </a:spcBef>
              <a:buFontTx/>
              <a:buChar char="•"/>
            </a:pPr>
            <a:r>
              <a:rPr lang="en-US" sz="1400" b="1" dirty="0" smtClean="0">
                <a:latin typeface="Arial" charset="0"/>
              </a:rPr>
              <a:t>Demonstrated good temperature control through all transients.</a:t>
            </a:r>
          </a:p>
          <a:p>
            <a:pPr marL="114300" indent="-114300">
              <a:spcBef>
                <a:spcPts val="300"/>
              </a:spcBef>
              <a:buFontTx/>
              <a:buChar char="•"/>
            </a:pPr>
            <a:r>
              <a:rPr lang="en-US" sz="1400" b="1" dirty="0" smtClean="0">
                <a:latin typeface="Arial" charset="0"/>
              </a:rPr>
              <a:t>Demonstrated integration and operation of boiler to T/G with EDM-2 boiler mounts.</a:t>
            </a:r>
          </a:p>
          <a:p>
            <a:pPr marL="114300" indent="-114300">
              <a:spcBef>
                <a:spcPts val="300"/>
              </a:spcBef>
              <a:buFontTx/>
              <a:buChar char="•"/>
            </a:pPr>
            <a:r>
              <a:rPr lang="en-US" sz="1400" b="1" dirty="0" smtClean="0">
                <a:latin typeface="Arial" charset="0"/>
              </a:rPr>
              <a:t>All objectives met.</a:t>
            </a:r>
          </a:p>
        </p:txBody>
      </p:sp>
      <p:sp>
        <p:nvSpPr>
          <p:cNvPr id="32" name="Text Box 52"/>
          <p:cNvSpPr txBox="1">
            <a:spLocks noChangeArrowheads="1"/>
          </p:cNvSpPr>
          <p:nvPr/>
        </p:nvSpPr>
        <p:spPr bwMode="auto">
          <a:xfrm>
            <a:off x="0" y="4953000"/>
            <a:ext cx="455945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4300" indent="-114300">
              <a:spcBef>
                <a:spcPts val="600"/>
              </a:spcBef>
              <a:buFontTx/>
              <a:buChar char="•"/>
            </a:pPr>
            <a:r>
              <a:rPr lang="en-US" sz="1400" b="1" dirty="0" smtClean="0">
                <a:latin typeface="Arial" charset="0"/>
              </a:rPr>
              <a:t>Started and operated power module as planned for 226 seconds. </a:t>
            </a:r>
          </a:p>
          <a:p>
            <a:pPr marL="114300" indent="-114300">
              <a:spcBef>
                <a:spcPts val="600"/>
              </a:spcBef>
              <a:buFontTx/>
              <a:buChar char="•"/>
            </a:pPr>
            <a:r>
              <a:rPr lang="en-US" sz="1400" b="1" dirty="0" smtClean="0">
                <a:latin typeface="Arial" charset="0"/>
              </a:rPr>
              <a:t>Engine operated at full range of speeds including speed up and down steps in increments from 500 to 3500 RPM.</a:t>
            </a:r>
          </a:p>
          <a:p>
            <a:pPr marL="114300" indent="-114300">
              <a:spcBef>
                <a:spcPts val="600"/>
              </a:spcBef>
              <a:buFontTx/>
              <a:buChar char="•"/>
            </a:pPr>
            <a:r>
              <a:rPr lang="en-US" sz="1400" b="1" dirty="0" smtClean="0">
                <a:latin typeface="Arial" charset="0"/>
              </a:rPr>
              <a:t>Demonstrated 88.7 % fuel utilization.</a:t>
            </a:r>
          </a:p>
          <a:p>
            <a:pPr marL="114300" indent="-114300">
              <a:spcBef>
                <a:spcPts val="600"/>
              </a:spcBef>
            </a:pPr>
            <a:endParaRPr lang="en-US" sz="1400" b="1" dirty="0" smtClean="0">
              <a:latin typeface="Arial" charset="0"/>
            </a:endParaRPr>
          </a:p>
          <a:p>
            <a:pPr marL="114300" indent="-114300">
              <a:spcBef>
                <a:spcPts val="600"/>
              </a:spcBef>
            </a:pPr>
            <a:endParaRPr lang="en-US" sz="1400" b="1" dirty="0" smtClean="0">
              <a:latin typeface="Arial" charset="0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533400" y="4648200"/>
            <a:ext cx="336071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>
                <a:latin typeface="Arial" charset="0"/>
              </a:rPr>
              <a:t>Summary of Results</a:t>
            </a:r>
          </a:p>
        </p:txBody>
      </p:sp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0" y="1752600"/>
            <a:ext cx="4648200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First 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T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est in the EDM-2 Powerplant System Test series</a:t>
            </a:r>
            <a:r>
              <a:rPr lang="en-US" sz="1400" b="1" dirty="0" smtClean="0">
                <a:latin typeface="Arial" charset="0"/>
              </a:rPr>
              <a:t>:</a:t>
            </a:r>
          </a:p>
          <a:p>
            <a:pPr marL="109538" indent="-109538">
              <a:buFont typeface="Arial" pitchFamily="34" charset="0"/>
              <a:buChar char="•"/>
            </a:pPr>
            <a:r>
              <a:rPr lang="en-US" sz="1400" b="1" dirty="0" smtClean="0">
                <a:latin typeface="Arial" charset="0"/>
              </a:rPr>
              <a:t>A dev. EDM-2 Boiler w/ Variable-Bore </a:t>
            </a:r>
            <a:r>
              <a:rPr lang="en-US" sz="1400" b="1" dirty="0">
                <a:latin typeface="Arial" charset="0"/>
              </a:rPr>
              <a:t>T</a:t>
            </a:r>
            <a:r>
              <a:rPr lang="en-US" sz="1400" b="1" dirty="0" smtClean="0">
                <a:latin typeface="Arial" charset="0"/>
              </a:rPr>
              <a:t>ubing &amp; a dev. EDM-2 Turbine/Gearbox were Close-Coupled in Vehicle </a:t>
            </a:r>
            <a:r>
              <a:rPr lang="en-US" sz="1400" b="1" dirty="0">
                <a:latin typeface="Arial" charset="0"/>
              </a:rPr>
              <a:t>C</a:t>
            </a:r>
            <a:r>
              <a:rPr lang="en-US" sz="1400" b="1" dirty="0" smtClean="0">
                <a:latin typeface="Arial" charset="0"/>
              </a:rPr>
              <a:t>onfiguration .</a:t>
            </a:r>
          </a:p>
        </p:txBody>
      </p:sp>
      <p:pic>
        <p:nvPicPr>
          <p:cNvPr id="2" name="Picture 2" descr="U:\CCAT Docum\Test Data\Engine Tests\EDM-2 Powerplant Tests\PP2-1-1\Pictures\Test Site\DSC_0316.JPG"/>
          <p:cNvPicPr>
            <a:picLocks noChangeAspect="1" noChangeArrowheads="1"/>
          </p:cNvPicPr>
          <p:nvPr/>
        </p:nvPicPr>
        <p:blipFill rotWithShape="1">
          <a:blip r:embed="rId2" cstate="print"/>
          <a:srcRect l="6963" t="6369" r="6511" b="5732"/>
          <a:stretch/>
        </p:blipFill>
        <p:spPr bwMode="auto">
          <a:xfrm>
            <a:off x="2362200" y="2971800"/>
            <a:ext cx="2275098" cy="1638781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0" y="2971800"/>
            <a:ext cx="24384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538" indent="-109538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Controlled by an EDM-1 PPC w/ dev. EDM-2  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C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ontrol Algorithms.</a:t>
            </a:r>
          </a:p>
          <a:p>
            <a:pPr marL="109538" indent="-109538">
              <a:buFont typeface="Arial" pitchFamily="34" charset="0"/>
              <a:buChar char="•"/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Shaft Loading Provided by New Eddy-Current Dynamometer w/ Dynamic Load Control. </a:t>
            </a:r>
          </a:p>
          <a:p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Grp="1" noChangeArrowheads="1"/>
          </p:cNvSpPr>
          <p:nvPr>
            <p:ph type="title"/>
          </p:nvPr>
        </p:nvSpPr>
        <p:spPr>
          <a:xfrm>
            <a:off x="609600" y="838200"/>
            <a:ext cx="7772400" cy="457200"/>
          </a:xfrm>
          <a:noFill/>
          <a:ln/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ATT Powerplant System Test PP2-1-1</a:t>
            </a:r>
            <a:endParaRPr lang="en-US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867" t="26539" r="814" b="6528"/>
          <a:stretch/>
        </p:blipFill>
        <p:spPr>
          <a:xfrm>
            <a:off x="68711" y="1461448"/>
            <a:ext cx="8979754" cy="49154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59893" y="6376003"/>
            <a:ext cx="7150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Test Article:  Boiler-Turbine/Gearbox Assembly</a:t>
            </a:r>
            <a:endParaRPr lang="en-US" sz="2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97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0600" y="6457890"/>
            <a:ext cx="7150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Test Article in Test Cell w/ Dynamometer</a:t>
            </a:r>
            <a:endParaRPr lang="en-US" sz="2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30" t="12978" r="9324" b="7203"/>
          <a:stretch/>
        </p:blipFill>
        <p:spPr>
          <a:xfrm>
            <a:off x="762000" y="1524000"/>
            <a:ext cx="7545299" cy="4929077"/>
          </a:xfrm>
          <a:prstGeom prst="rect">
            <a:avLst/>
          </a:prstGeom>
        </p:spPr>
      </p:pic>
      <p:sp>
        <p:nvSpPr>
          <p:cNvPr id="9" name="Rectangle 16"/>
          <p:cNvSpPr>
            <a:spLocks noGrp="1" noChangeArrowheads="1"/>
          </p:cNvSpPr>
          <p:nvPr>
            <p:ph type="title"/>
          </p:nvPr>
        </p:nvSpPr>
        <p:spPr>
          <a:xfrm>
            <a:off x="609600" y="914400"/>
            <a:ext cx="7772400" cy="457200"/>
          </a:xfrm>
          <a:noFill/>
          <a:ln/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ATT Powerplant System Test PP2-1-1</a:t>
            </a:r>
            <a:br>
              <a:rPr lang="en-US" b="1" dirty="0" smtClean="0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Test Date:  1 Aug 2011</a:t>
            </a:r>
            <a:endParaRPr lang="en-US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531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 t="12674" b="7277"/>
          <a:stretch>
            <a:fillRect/>
          </a:stretch>
        </p:blipFill>
        <p:spPr bwMode="auto">
          <a:xfrm>
            <a:off x="609600" y="2133600"/>
            <a:ext cx="7848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16"/>
          <p:cNvSpPr txBox="1">
            <a:spLocks noChangeArrowheads="1"/>
          </p:cNvSpPr>
          <p:nvPr/>
        </p:nvSpPr>
        <p:spPr>
          <a:xfrm>
            <a:off x="609600" y="914400"/>
            <a:ext cx="7772400" cy="4572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ATT Powerplant System Test PP2-1-1</a:t>
            </a:r>
            <a:b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</a:b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Test Date:  1 Aug 2011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0200" y="19050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Commanded &amp; Measured Shaft Speed</a:t>
            </a:r>
            <a:endParaRPr lang="en-US" sz="20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/>
          <p:cNvSpPr txBox="1">
            <a:spLocks/>
          </p:cNvSpPr>
          <p:nvPr/>
        </p:nvSpPr>
        <p:spPr>
          <a:xfrm>
            <a:off x="457200" y="838200"/>
            <a:ext cx="82296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EDM-2 PPS Integration &amp; Test</a:t>
            </a:r>
            <a:endParaRPr kumimoji="0" lang="en-US" sz="3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1"/>
          <p:cNvSpPr txBox="1">
            <a:spLocks/>
          </p:cNvSpPr>
          <p:nvPr/>
        </p:nvSpPr>
        <p:spPr>
          <a:xfrm>
            <a:off x="228600" y="1524000"/>
            <a:ext cx="8915400" cy="47307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Major Accomplishments since Last PMR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Successfully Conducted Powerplant</a:t>
            </a:r>
            <a:r>
              <a:rPr kumimoji="0" lang="en-US" sz="20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System Test PP2-1-1 (Power Module Controllability) on Schedule.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</a:rPr>
              <a:t>Near-Term Efforts</a:t>
            </a:r>
            <a:endParaRPr kumimoji="0" lang="en-US" sz="2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000" b="1" kern="0" noProof="0" dirty="0" smtClean="0"/>
              <a:t>Conduct Test Planning and Assembly of Hardware for Powerplant System Test PP2-2-1 (Condenser Module Performance Test).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1" i="0" u="none" strike="noStrike" kern="0" cap="none" spc="0" normalizeH="0" baseline="0" noProof="0" dirty="0" smtClean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4495800"/>
          <a:ext cx="8382000" cy="1676400"/>
        </p:xfrm>
        <a:graphic>
          <a:graphicData uri="http://schemas.openxmlformats.org/drawingml/2006/table">
            <a:tbl>
              <a:tblPr/>
              <a:tblGrid>
                <a:gridCol w="3962400"/>
                <a:gridCol w="2743200"/>
                <a:gridCol w="1676400"/>
              </a:tblGrid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Task Description</a:t>
                      </a:r>
                    </a:p>
                  </a:txBody>
                  <a:tcPr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Scheduled Completion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Status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PP2-1-1 Power Module Controllability Test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8/4/11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Complete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PP2-2-1</a:t>
                      </a:r>
                      <a:r>
                        <a:rPr lang="en-US" sz="1600" b="1" i="0" u="none" strike="noStrike" kern="1200" baseline="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 Condenser Module Performance Test</a:t>
                      </a:r>
                      <a:endParaRPr lang="en-US" sz="1600" b="1" i="0" u="none" strike="noStrike" kern="1200" dirty="0" smtClean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1/10/12</a:t>
                      </a: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PP2-2-2</a:t>
                      </a:r>
                      <a:r>
                        <a:rPr lang="en-US" sz="1600" b="1" i="0" u="none" strike="noStrike" kern="1200" baseline="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 Condenser Module Performance Test</a:t>
                      </a:r>
                      <a:endParaRPr lang="en-US" sz="1600" b="1" i="0" u="none" strike="noStrike" kern="1200" dirty="0" smtClean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3/20/12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PP2-3-1 Full Powerplant</a:t>
                      </a:r>
                      <a:r>
                        <a:rPr lang="en-US" sz="1600" b="1" i="0" u="none" strike="noStrike" kern="1200" baseline="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 System Test</a:t>
                      </a:r>
                      <a:endParaRPr lang="en-US" sz="1600" b="1" i="0" u="none" strike="noStrike" kern="1200" dirty="0" smtClean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6/19/12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PP2-3-2 Full Powerplant System</a:t>
                      </a:r>
                      <a:r>
                        <a:rPr lang="en-US" sz="1600" b="1" i="0" u="none" strike="noStrike" kern="1200" baseline="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 Test</a:t>
                      </a:r>
                      <a:endParaRPr lang="en-US" sz="1600" b="1" i="0" u="none" strike="noStrike" kern="1200" dirty="0" smtClean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8/14/12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 noChangeAspect="1"/>
          </p:cNvSpPr>
          <p:nvPr/>
        </p:nvSpPr>
        <p:spPr bwMode="auto">
          <a:xfrm>
            <a:off x="7715250" y="5133975"/>
            <a:ext cx="457200" cy="228600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2"/>
          <p:cNvSpPr>
            <a:spLocks noGrp="1"/>
          </p:cNvSpPr>
          <p:nvPr>
            <p:ph type="title"/>
          </p:nvPr>
        </p:nvSpPr>
        <p:spPr>
          <a:xfrm>
            <a:off x="152400" y="838200"/>
            <a:ext cx="8686800" cy="457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/>
              </a:rPr>
              <a:t>EDM-2 Powerplant Architecture</a:t>
            </a:r>
          </a:p>
        </p:txBody>
      </p:sp>
      <p:pic>
        <p:nvPicPr>
          <p:cNvPr id="8195" name="Picture 5" descr="8420007-view graph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20" t="25555" r="2779" b="24445"/>
          <a:stretch>
            <a:fillRect/>
          </a:stretch>
        </p:blipFill>
        <p:spPr bwMode="auto">
          <a:xfrm>
            <a:off x="304800" y="1752600"/>
            <a:ext cx="8458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1331913" y="2708275"/>
            <a:ext cx="304800" cy="77470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5040313" y="3808413"/>
            <a:ext cx="296862" cy="62865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6335713" y="1881188"/>
            <a:ext cx="146050" cy="655637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flipH="1" flipV="1">
            <a:off x="6259513" y="3665538"/>
            <a:ext cx="41275" cy="116840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 flipV="1">
            <a:off x="7408863" y="2889250"/>
            <a:ext cx="38100" cy="846138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V="1">
            <a:off x="3384550" y="4471988"/>
            <a:ext cx="211138" cy="612775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 flipH="1">
            <a:off x="6985000" y="1616075"/>
            <a:ext cx="287338" cy="625475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4679950" y="1952625"/>
            <a:ext cx="698500" cy="731838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3743325" y="1449388"/>
            <a:ext cx="15938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Cast Exhaust Housing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250825" y="5318125"/>
            <a:ext cx="1765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DFM/DFA Wiring Harness</a:t>
            </a:r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H="1" flipV="1">
            <a:off x="1079500" y="4760913"/>
            <a:ext cx="76200" cy="531812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358775" y="5949950"/>
            <a:ext cx="21939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Weight: &lt; 90 lb goal</a:t>
            </a:r>
          </a:p>
          <a:p>
            <a:pPr>
              <a:defRPr/>
            </a:pPr>
            <a:r>
              <a:rPr lang="en-US" sz="16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Length: 37.26 inches</a:t>
            </a: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287338" y="2220913"/>
            <a:ext cx="1970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Integrated Tank and Condenser Hull</a:t>
            </a: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>
            <a:off x="4211638" y="4454525"/>
            <a:ext cx="14779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Cast Nozzle Assembly</a:t>
            </a: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5364163" y="4849813"/>
            <a:ext cx="183673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All-Attitude,  Hybrid-Lubrication Geartrain</a:t>
            </a: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5256213" y="1268413"/>
            <a:ext cx="136683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All-Attitude Centrifugal Hotwell</a:t>
            </a: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6642100" y="1285875"/>
            <a:ext cx="2286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Improved Start-to-FW Interface</a:t>
            </a: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7308850" y="4778375"/>
            <a:ext cx="1808163" cy="738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3500 psig Helium Flask Integral w/ Start Accumulator</a:t>
            </a: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6573838" y="3744913"/>
            <a:ext cx="149066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Cast Pump Housing w/ Controls</a:t>
            </a:r>
          </a:p>
        </p:txBody>
      </p:sp>
      <p:sp>
        <p:nvSpPr>
          <p:cNvPr id="25" name="Line 29"/>
          <p:cNvSpPr>
            <a:spLocks noChangeShapeType="1"/>
          </p:cNvSpPr>
          <p:nvPr/>
        </p:nvSpPr>
        <p:spPr bwMode="auto">
          <a:xfrm flipH="1" flipV="1">
            <a:off x="8172450" y="2924175"/>
            <a:ext cx="36513" cy="187325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26" name="Text Box 32"/>
          <p:cNvSpPr txBox="1">
            <a:spLocks noChangeArrowheads="1"/>
          </p:cNvSpPr>
          <p:nvPr/>
        </p:nvSpPr>
        <p:spPr bwMode="auto">
          <a:xfrm>
            <a:off x="2051050" y="5049838"/>
            <a:ext cx="27432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High-Strength</a:t>
            </a:r>
          </a:p>
          <a:p>
            <a:pPr algn="ctr" eaLnBrk="0" hangingPunct="0"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Condenser w/ Reduced Working-Fluid Inventory</a:t>
            </a:r>
          </a:p>
        </p:txBody>
      </p:sp>
      <p:sp>
        <p:nvSpPr>
          <p:cNvPr id="28" name="Line 14"/>
          <p:cNvSpPr>
            <a:spLocks noChangeShapeType="1"/>
          </p:cNvSpPr>
          <p:nvPr/>
        </p:nvSpPr>
        <p:spPr bwMode="auto">
          <a:xfrm>
            <a:off x="3240088" y="2349500"/>
            <a:ext cx="625475" cy="911225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2339975" y="1844675"/>
            <a:ext cx="159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Improved-Agility  Boiler</a:t>
            </a:r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6084888" y="5768975"/>
            <a:ext cx="2843212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6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Powerplants Delivered for Integration based Solely on Test-Set Verification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1054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effectLst/>
              </a:rPr>
              <a:t>Design of the EDM-2 Powerplant Progressing Well</a:t>
            </a:r>
          </a:p>
          <a:p>
            <a:r>
              <a:rPr lang="en-US" sz="2000" dirty="0" smtClean="0">
                <a:solidFill>
                  <a:schemeClr val="tx1"/>
                </a:solidFill>
                <a:effectLst/>
              </a:rPr>
              <a:t>EDM-2 Parts Drawings Complete for T/G, Condenser, &amp; FW System</a:t>
            </a:r>
          </a:p>
          <a:p>
            <a:r>
              <a:rPr lang="en-US" sz="2000" dirty="0" smtClean="0">
                <a:solidFill>
                  <a:schemeClr val="tx1"/>
                </a:solidFill>
                <a:effectLst/>
              </a:rPr>
              <a:t>Developmental EDM-2 Drawings Complete for all Other Subsystems – Deliverable Designs Nearing Completion</a:t>
            </a:r>
          </a:p>
          <a:p>
            <a:r>
              <a:rPr lang="en-US" sz="2000" dirty="0" smtClean="0">
                <a:solidFill>
                  <a:schemeClr val="tx1"/>
                </a:solidFill>
                <a:effectLst/>
              </a:rPr>
              <a:t>Powerplant Controls on Critical Path – No Schedule Impact Yet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>
                <a:effectLst/>
              </a:rPr>
              <a:t>Fabrication of EDM-2 Powerplant Parts Has Started</a:t>
            </a:r>
          </a:p>
          <a:p>
            <a:r>
              <a:rPr lang="en-US" sz="2000" dirty="0" smtClean="0">
                <a:solidFill>
                  <a:schemeClr val="tx1"/>
                </a:solidFill>
                <a:effectLst/>
              </a:rPr>
              <a:t>Ordered and Received Major Parts (Small Quantities) of the Turbine/Geartrain, Condenser, and Feedwater System</a:t>
            </a:r>
          </a:p>
          <a:p>
            <a:r>
              <a:rPr lang="en-US" sz="2000" dirty="0" smtClean="0">
                <a:solidFill>
                  <a:schemeClr val="tx1"/>
                </a:solidFill>
                <a:effectLst/>
              </a:rPr>
              <a:t>Developmental EDM-2 Hardware in-House for all other Subsystems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>
                <a:solidFill>
                  <a:schemeClr val="accent6"/>
                </a:solidFill>
                <a:effectLst/>
              </a:rPr>
              <a:t>Powerplant  System Testing Has Started</a:t>
            </a:r>
          </a:p>
          <a:p>
            <a:r>
              <a:rPr lang="en-US" sz="2000" dirty="0" smtClean="0">
                <a:solidFill>
                  <a:schemeClr val="tx1"/>
                </a:solidFill>
                <a:effectLst/>
              </a:rPr>
              <a:t>Successfully Completed First Powerplant System Test (PP2-1-1)</a:t>
            </a:r>
          </a:p>
          <a:p>
            <a:r>
              <a:rPr lang="en-US" sz="2000" dirty="0" smtClean="0">
                <a:solidFill>
                  <a:schemeClr val="tx1"/>
                </a:solidFill>
                <a:effectLst/>
              </a:rPr>
              <a:t>Working toward Second Powerplant System Test PP2-2-1, Scheduled for 1/10/12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4572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xmlns:mv="urn:schemas-microsoft-com:mac:vml" xmlns:mc="http://schemas.openxmlformats.org/markup-compatibility/2006" val="278804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3680" t="1830" b="3088"/>
          <a:stretch>
            <a:fillRect/>
          </a:stretch>
        </p:blipFill>
        <p:spPr bwMode="auto">
          <a:xfrm>
            <a:off x="94698" y="1092269"/>
            <a:ext cx="8945770" cy="55598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 bwMode="auto">
          <a:xfrm>
            <a:off x="2286000" y="990600"/>
            <a:ext cx="4191000" cy="304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286000" y="990600"/>
            <a:ext cx="4191000" cy="304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514600" y="1066800"/>
            <a:ext cx="3886200" cy="228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152400" y="762000"/>
            <a:ext cx="8686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Powerplant Section Assembly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2"/>
          <p:cNvSpPr>
            <a:spLocks noGrp="1"/>
          </p:cNvSpPr>
          <p:nvPr>
            <p:ph type="title"/>
          </p:nvPr>
        </p:nvSpPr>
        <p:spPr>
          <a:xfrm>
            <a:off x="503238" y="981075"/>
            <a:ext cx="8169275" cy="457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/>
              </a:rPr>
              <a:t>EDM-2 PPS Functional Block Diagram</a:t>
            </a:r>
          </a:p>
        </p:txBody>
      </p:sp>
      <p:sp>
        <p:nvSpPr>
          <p:cNvPr id="6147" name="Content Placeholder 1"/>
          <p:cNvSpPr>
            <a:spLocks noGrp="1"/>
          </p:cNvSpPr>
          <p:nvPr>
            <p:ph idx="1"/>
          </p:nvPr>
        </p:nvSpPr>
        <p:spPr>
          <a:xfrm>
            <a:off x="358775" y="6400800"/>
            <a:ext cx="8458200" cy="457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i="1" smtClean="0">
                <a:effectLst/>
              </a:rPr>
              <a:t>Seven (7) Powerplant Subsystems</a:t>
            </a:r>
          </a:p>
        </p:txBody>
      </p:sp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12875"/>
            <a:ext cx="8624887" cy="500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wtk\Desktop\EDM-2 Boiler\BOILER ASSY CUT 8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955" b="23825"/>
          <a:stretch>
            <a:fillRect/>
          </a:stretch>
        </p:blipFill>
        <p:spPr bwMode="auto">
          <a:xfrm rot="240000">
            <a:off x="-68263" y="2055813"/>
            <a:ext cx="9280526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itle 2"/>
          <p:cNvSpPr>
            <a:spLocks noGrp="1"/>
          </p:cNvSpPr>
          <p:nvPr>
            <p:ph type="title" idx="4294967295"/>
          </p:nvPr>
        </p:nvSpPr>
        <p:spPr>
          <a:xfrm>
            <a:off x="395288" y="873125"/>
            <a:ext cx="8399462" cy="457200"/>
          </a:xfrm>
          <a:noFill/>
        </p:spPr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EDM-2 Boiler Assembly</a:t>
            </a:r>
          </a:p>
        </p:txBody>
      </p:sp>
      <p:sp>
        <p:nvSpPr>
          <p:cNvPr id="5" name="Right Brace 4"/>
          <p:cNvSpPr>
            <a:spLocks/>
          </p:cNvSpPr>
          <p:nvPr/>
        </p:nvSpPr>
        <p:spPr bwMode="auto">
          <a:xfrm rot="16447204">
            <a:off x="2925763" y="1533525"/>
            <a:ext cx="330200" cy="647700"/>
          </a:xfrm>
          <a:prstGeom prst="rightBrace">
            <a:avLst>
              <a:gd name="adj1" fmla="val 7982"/>
              <a:gd name="adj2" fmla="val 50000"/>
            </a:avLst>
          </a:prstGeom>
          <a:noFill/>
          <a:ln w="25400" algn="ctr">
            <a:solidFill>
              <a:srgbClr val="FFCC00"/>
            </a:solidFill>
            <a:round/>
            <a:headEnd/>
            <a:tailEnd/>
          </a:ln>
        </p:spPr>
        <p:txBody>
          <a:bodyPr vert="eaVert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Right Brace 5"/>
          <p:cNvSpPr>
            <a:spLocks/>
          </p:cNvSpPr>
          <p:nvPr/>
        </p:nvSpPr>
        <p:spPr bwMode="auto">
          <a:xfrm rot="16447204">
            <a:off x="3860800" y="1350963"/>
            <a:ext cx="331788" cy="1154112"/>
          </a:xfrm>
          <a:prstGeom prst="rightBrace">
            <a:avLst>
              <a:gd name="adj1" fmla="val 7295"/>
              <a:gd name="adj2" fmla="val 50000"/>
            </a:avLst>
          </a:prstGeom>
          <a:noFill/>
          <a:ln w="25400" algn="ctr">
            <a:solidFill>
              <a:srgbClr val="FF9933"/>
            </a:solidFill>
            <a:round/>
            <a:headEnd/>
            <a:tailEnd/>
          </a:ln>
        </p:spPr>
        <p:txBody>
          <a:bodyPr vert="eaVert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" name="Right Brace 6"/>
          <p:cNvSpPr>
            <a:spLocks/>
          </p:cNvSpPr>
          <p:nvPr/>
        </p:nvSpPr>
        <p:spPr bwMode="auto">
          <a:xfrm rot="16447204">
            <a:off x="6687344" y="1621631"/>
            <a:ext cx="331788" cy="1044575"/>
          </a:xfrm>
          <a:prstGeom prst="rightBrace">
            <a:avLst>
              <a:gd name="adj1" fmla="val 3527"/>
              <a:gd name="adj2" fmla="val 50000"/>
            </a:avLst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vert="eaVert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97138" y="1266825"/>
            <a:ext cx="12065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FFCC00"/>
                </a:solidFill>
              </a:rPr>
              <a:t>Small-Bore Tubing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68688" y="1338263"/>
            <a:ext cx="12065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Medium-Bore Tubing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3000" y="1338263"/>
            <a:ext cx="12604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Ex-Large-Bore Tubing (Inconel 625)</a:t>
            </a:r>
          </a:p>
        </p:txBody>
      </p:sp>
      <p:sp>
        <p:nvSpPr>
          <p:cNvPr id="10250" name="Content Placeholder 12"/>
          <p:cNvSpPr>
            <a:spLocks noGrp="1"/>
          </p:cNvSpPr>
          <p:nvPr>
            <p:ph idx="4294967295"/>
          </p:nvPr>
        </p:nvSpPr>
        <p:spPr>
          <a:xfrm>
            <a:off x="120650" y="4724400"/>
            <a:ext cx="8316913" cy="1844675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dirty="0" smtClean="0"/>
              <a:t>Variable-Bore Coil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Increased Speed-Change Agility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Reduced Water Inventory &amp; Inventory Shift</a:t>
            </a:r>
          </a:p>
          <a:p>
            <a:pPr>
              <a:spcBef>
                <a:spcPts val="1200"/>
              </a:spcBef>
              <a:buFontTx/>
              <a:buNone/>
            </a:pPr>
            <a:r>
              <a:rPr lang="en-US" sz="1800" i="1" dirty="0" smtClean="0"/>
              <a:t>Inconel 625</a:t>
            </a:r>
            <a:r>
              <a:rPr lang="en-US" sz="1800" dirty="0" smtClean="0"/>
              <a:t> Tube at Steam Discharge End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High Carbon SS-316 Availability Issues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Increased Safety Factor on Tube Rupture</a:t>
            </a:r>
          </a:p>
        </p:txBody>
      </p:sp>
      <p:sp>
        <p:nvSpPr>
          <p:cNvPr id="2" name="Right Brace 5"/>
          <p:cNvSpPr>
            <a:spLocks/>
          </p:cNvSpPr>
          <p:nvPr/>
        </p:nvSpPr>
        <p:spPr bwMode="auto">
          <a:xfrm rot="16447204">
            <a:off x="5301456" y="1207294"/>
            <a:ext cx="331788" cy="1657350"/>
          </a:xfrm>
          <a:prstGeom prst="rightBrace">
            <a:avLst>
              <a:gd name="adj1" fmla="val 10476"/>
              <a:gd name="adj2" fmla="val 50000"/>
            </a:avLst>
          </a:prstGeom>
          <a:noFill/>
          <a:ln w="25400" algn="ctr">
            <a:solidFill>
              <a:srgbClr val="FF6600"/>
            </a:solidFill>
            <a:round/>
            <a:headEnd/>
            <a:tailEnd/>
          </a:ln>
        </p:spPr>
        <p:txBody>
          <a:bodyPr vert="eaVert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TextBox 10"/>
          <p:cNvSpPr txBox="1"/>
          <p:nvPr/>
        </p:nvSpPr>
        <p:spPr>
          <a:xfrm>
            <a:off x="4873625" y="1446213"/>
            <a:ext cx="12065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Large-Bore Tubing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Content Placeholder 1"/>
          <p:cNvSpPr>
            <a:spLocks/>
          </p:cNvSpPr>
          <p:nvPr/>
        </p:nvSpPr>
        <p:spPr bwMode="auto">
          <a:xfrm>
            <a:off x="152400" y="1295400"/>
            <a:ext cx="8829675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 eaLnBrk="0" hangingPunct="0">
              <a:spcBef>
                <a:spcPts val="1200"/>
              </a:spcBef>
            </a:pPr>
            <a:r>
              <a:rPr lang="en-US" sz="2400" b="1" dirty="0" smtClean="0">
                <a:solidFill>
                  <a:schemeClr val="accent6"/>
                </a:solidFill>
                <a:effectLst/>
              </a:rPr>
              <a:t>Major Accomplishments since Last PMR</a:t>
            </a:r>
          </a:p>
          <a:p>
            <a:pPr marL="285750" indent="-285750" eaLnBrk="0" hangingPunct="0">
              <a:spcBef>
                <a:spcPts val="600"/>
              </a:spcBef>
              <a:buFont typeface="Arial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  <a:effectLst/>
              </a:rPr>
              <a:t>Completed Developmental </a:t>
            </a:r>
            <a:r>
              <a:rPr lang="en-US" sz="2000" b="1" dirty="0">
                <a:solidFill>
                  <a:schemeClr val="tx1"/>
                </a:solidFill>
                <a:effectLst/>
              </a:rPr>
              <a:t>EDM-2 Boiler Parts &amp; </a:t>
            </a:r>
            <a:r>
              <a:rPr lang="en-US" sz="2000" b="1" dirty="0" err="1">
                <a:solidFill>
                  <a:schemeClr val="tx1"/>
                </a:solidFill>
                <a:effectLst/>
              </a:rPr>
              <a:t>Weldment</a:t>
            </a:r>
            <a:r>
              <a:rPr lang="en-US" sz="2000" b="1" dirty="0">
                <a:solidFill>
                  <a:schemeClr val="tx1"/>
                </a:solidFill>
                <a:effectLst/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effectLst/>
              </a:rPr>
              <a:t>Drawings</a:t>
            </a:r>
            <a:endParaRPr lang="en-US" sz="2000" b="1" dirty="0">
              <a:solidFill>
                <a:schemeClr val="tx1"/>
              </a:solidFill>
              <a:effectLst/>
            </a:endParaRPr>
          </a:p>
          <a:p>
            <a:pPr marL="285750" indent="-285750" eaLnBrk="0" hangingPunct="0">
              <a:spcBef>
                <a:spcPts val="600"/>
              </a:spcBef>
              <a:buFont typeface="Arial" charset="0"/>
              <a:buChar char="•"/>
            </a:pPr>
            <a:r>
              <a:rPr lang="en-US" sz="2000" b="1" dirty="0" smtClean="0"/>
              <a:t>Procured Parts for in-house Fab of 10 Dev. EDM-2 Boilers – Fueling &amp; Final Assembly in Progress</a:t>
            </a:r>
          </a:p>
          <a:p>
            <a:pPr marL="285750" indent="-285750" eaLnBrk="0" hangingPunct="0">
              <a:spcBef>
                <a:spcPts val="600"/>
              </a:spcBef>
              <a:buFont typeface="Arial" charset="0"/>
              <a:buChar char="•"/>
            </a:pPr>
            <a:r>
              <a:rPr lang="en-US" sz="2000" b="1" dirty="0" smtClean="0"/>
              <a:t>Ordered 20 Dev. EDM-2 Boiler Vessel </a:t>
            </a:r>
            <a:r>
              <a:rPr lang="en-US" sz="2000" b="1" dirty="0" err="1" smtClean="0"/>
              <a:t>Weldments</a:t>
            </a:r>
            <a:r>
              <a:rPr lang="en-US" sz="2000" b="1" dirty="0" smtClean="0"/>
              <a:t> from Vendor</a:t>
            </a:r>
          </a:p>
          <a:p>
            <a:pPr marL="285750" indent="-285750" eaLnBrk="0" hangingPunct="0">
              <a:spcBef>
                <a:spcPts val="600"/>
              </a:spcBef>
              <a:buFont typeface="Arial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  <a:effectLst/>
              </a:rPr>
              <a:t>Successfully Integrated Dev</a:t>
            </a:r>
            <a:r>
              <a:rPr lang="en-US" sz="2000" b="1" dirty="0">
                <a:solidFill>
                  <a:schemeClr val="tx1"/>
                </a:solidFill>
                <a:effectLst/>
              </a:rPr>
              <a:t>. EDM-2 Boiler </a:t>
            </a:r>
            <a:r>
              <a:rPr lang="en-US" sz="2000" b="1" dirty="0" smtClean="0">
                <a:solidFill>
                  <a:schemeClr val="tx1"/>
                </a:solidFill>
                <a:effectLst/>
              </a:rPr>
              <a:t>with </a:t>
            </a:r>
            <a:r>
              <a:rPr lang="en-US" sz="2000" b="1" dirty="0">
                <a:solidFill>
                  <a:schemeClr val="tx1"/>
                </a:solidFill>
                <a:effectLst/>
              </a:rPr>
              <a:t>T/G in </a:t>
            </a:r>
            <a:r>
              <a:rPr lang="en-US" sz="2000" b="1" dirty="0" smtClean="0">
                <a:solidFill>
                  <a:schemeClr val="tx1"/>
                </a:solidFill>
                <a:effectLst/>
              </a:rPr>
              <a:t>Powerplant </a:t>
            </a:r>
            <a:r>
              <a:rPr lang="en-US" sz="2000" b="1" dirty="0">
                <a:solidFill>
                  <a:schemeClr val="tx1"/>
                </a:solidFill>
                <a:effectLst/>
              </a:rPr>
              <a:t>System Test  PP2-1-1</a:t>
            </a:r>
          </a:p>
          <a:p>
            <a:pPr marL="285750" indent="-285750" eaLnBrk="0" hangingPunct="0">
              <a:spcBef>
                <a:spcPts val="1200"/>
              </a:spcBef>
            </a:pPr>
            <a:r>
              <a:rPr lang="en-US" sz="2400" b="1" dirty="0" smtClean="0">
                <a:solidFill>
                  <a:schemeClr val="accent6"/>
                </a:solidFill>
              </a:rPr>
              <a:t>Near-Term Efforts</a:t>
            </a:r>
          </a:p>
          <a:p>
            <a:pPr marL="285750" lvl="1" indent="-285750" eaLnBrk="0" hangingPunct="0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b="1" dirty="0" smtClean="0"/>
              <a:t>Complete Deliverable EDM-2 Boiler Parts &amp; </a:t>
            </a:r>
            <a:r>
              <a:rPr lang="en-US" sz="2000" b="1" dirty="0" err="1" smtClean="0"/>
              <a:t>Weldment</a:t>
            </a:r>
            <a:r>
              <a:rPr lang="en-US" sz="2000" b="1" dirty="0" smtClean="0"/>
              <a:t> Drawings</a:t>
            </a:r>
          </a:p>
          <a:p>
            <a:pPr marL="285750" lvl="1" indent="-285750" eaLnBrk="0" hangingPunct="0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b="1" dirty="0" smtClean="0"/>
              <a:t>Conduct Boiler Bullet-Impact Test</a:t>
            </a:r>
          </a:p>
          <a:p>
            <a:pPr marL="285750" lvl="1" indent="-285750" eaLnBrk="0" hangingPunct="0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b="1" dirty="0" smtClean="0"/>
              <a:t>Conduct Boiler Standalone Tests &amp; Support PPS System Tests</a:t>
            </a:r>
          </a:p>
          <a:p>
            <a:pPr marL="285750" indent="-285750" eaLnBrk="0" hangingPunct="0">
              <a:spcBef>
                <a:spcPts val="1200"/>
              </a:spcBef>
            </a:pPr>
            <a:endParaRPr lang="en-US" sz="20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57200" y="762000"/>
            <a:ext cx="82296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EDM-2 Boiler</a:t>
            </a:r>
            <a:endParaRPr kumimoji="0" lang="en-US" sz="3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0" y="5715000"/>
          <a:ext cx="8382000" cy="876300"/>
        </p:xfrm>
        <a:graphic>
          <a:graphicData uri="http://schemas.openxmlformats.org/drawingml/2006/table">
            <a:tbl>
              <a:tblPr/>
              <a:tblGrid>
                <a:gridCol w="3352800"/>
                <a:gridCol w="2971800"/>
                <a:gridCol w="2057400"/>
              </a:tblGrid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Task Description</a:t>
                      </a:r>
                    </a:p>
                  </a:txBody>
                  <a:tcPr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Scheduled Completion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Status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Design EDM-2 Boiler (Developmental)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8/2/11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Complete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Build EDM-2 Boilers (Developmental)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12/2/11</a:t>
                      </a: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6"/>
          <p:cNvSpPr>
            <a:spLocks noChangeAspect="1"/>
          </p:cNvSpPr>
          <p:nvPr/>
        </p:nvSpPr>
        <p:spPr bwMode="auto">
          <a:xfrm>
            <a:off x="7425070" y="6344093"/>
            <a:ext cx="457200" cy="228600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/>
          <p:cNvSpPr>
            <a:spLocks noGrp="1"/>
          </p:cNvSpPr>
          <p:nvPr>
            <p:ph type="title"/>
          </p:nvPr>
        </p:nvSpPr>
        <p:spPr>
          <a:xfrm>
            <a:off x="554038" y="985838"/>
            <a:ext cx="8229600" cy="457200"/>
          </a:xfrm>
        </p:spPr>
        <p:txBody>
          <a:bodyPr/>
          <a:lstStyle/>
          <a:p>
            <a:r>
              <a:rPr lang="en-US" dirty="0" smtClean="0">
                <a:solidFill>
                  <a:srgbClr val="333399"/>
                </a:solidFill>
                <a:effectLst/>
              </a:rPr>
              <a:t>EDM-2 Turbine/Geartrain Assembly</a:t>
            </a:r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3024188" y="5589588"/>
            <a:ext cx="24479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CC0000"/>
                </a:solidFill>
                <a:effectLst/>
              </a:rPr>
              <a:t>Integrated w/ FW Liquid/Vapor Separator</a:t>
            </a:r>
          </a:p>
        </p:txBody>
      </p:sp>
      <p:sp>
        <p:nvSpPr>
          <p:cNvPr id="12292" name="TextBox 6"/>
          <p:cNvSpPr txBox="1">
            <a:spLocks noChangeArrowheads="1"/>
          </p:cNvSpPr>
          <p:nvPr/>
        </p:nvSpPr>
        <p:spPr bwMode="auto">
          <a:xfrm>
            <a:off x="252413" y="1376363"/>
            <a:ext cx="93503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rgbClr val="CC0000"/>
                </a:solidFill>
                <a:effectLst/>
              </a:rPr>
              <a:t>Cast Nozzle</a:t>
            </a:r>
          </a:p>
        </p:txBody>
      </p:sp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2952750" y="1628775"/>
            <a:ext cx="19065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CC0000"/>
                </a:solidFill>
                <a:effectLst/>
              </a:rPr>
              <a:t>Passive Gearbox Lubrication</a:t>
            </a:r>
          </a:p>
        </p:txBody>
      </p:sp>
      <p:sp>
        <p:nvSpPr>
          <p:cNvPr id="12294" name="TextBox 9"/>
          <p:cNvSpPr txBox="1">
            <a:spLocks noChangeArrowheads="1"/>
          </p:cNvSpPr>
          <p:nvPr/>
        </p:nvSpPr>
        <p:spPr bwMode="auto">
          <a:xfrm>
            <a:off x="1547813" y="5984875"/>
            <a:ext cx="12954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CC0000"/>
                </a:solidFill>
                <a:effectLst/>
              </a:rPr>
              <a:t>Integrated Star Gears</a:t>
            </a:r>
          </a:p>
        </p:txBody>
      </p:sp>
      <p:pic>
        <p:nvPicPr>
          <p:cNvPr id="12295" name="Picture 3" descr="8418192-view graph-turbine gearbox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08" t="20000" r="13081" b="20000"/>
          <a:stretch>
            <a:fillRect/>
          </a:stretch>
        </p:blipFill>
        <p:spPr bwMode="auto">
          <a:xfrm>
            <a:off x="431800" y="2241550"/>
            <a:ext cx="4797425" cy="336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Line 14"/>
          <p:cNvSpPr>
            <a:spLocks noChangeShapeType="1"/>
          </p:cNvSpPr>
          <p:nvPr/>
        </p:nvSpPr>
        <p:spPr bwMode="auto">
          <a:xfrm flipV="1">
            <a:off x="684213" y="4833938"/>
            <a:ext cx="287337" cy="503237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  <a:effectLst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755650" y="1916113"/>
            <a:ext cx="73025" cy="468312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  <a:effectLst/>
            </a:endParaRP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 flipH="1">
            <a:off x="3203575" y="2133600"/>
            <a:ext cx="136525" cy="358775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  <a:effectLst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 flipV="1">
            <a:off x="1943100" y="4689475"/>
            <a:ext cx="144463" cy="1368425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  <a:effectLst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H="1" flipV="1">
            <a:off x="3995738" y="4797425"/>
            <a:ext cx="215900" cy="827088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/>
            <a:tailEnd type="stealth" w="med" len="med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en-US">
              <a:solidFill>
                <a:srgbClr val="CC0000"/>
              </a:solidFill>
              <a:effectLst/>
            </a:endParaRPr>
          </a:p>
        </p:txBody>
      </p:sp>
      <p:pic>
        <p:nvPicPr>
          <p:cNvPr id="12301" name="Picture 4" descr="DSC_0007.JPG"/>
          <p:cNvPicPr>
            <a:picLocks noChangeAspect="1"/>
          </p:cNvPicPr>
          <p:nvPr/>
        </p:nvPicPr>
        <p:blipFill>
          <a:blip r:embed="rId3" cstate="print"/>
          <a:srcRect l="32281" t="10915" r="27956" b="11177"/>
          <a:stretch>
            <a:fillRect/>
          </a:stretch>
        </p:blipFill>
        <p:spPr bwMode="auto">
          <a:xfrm>
            <a:off x="5472113" y="1449388"/>
            <a:ext cx="345440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2" name="TextBox 17"/>
          <p:cNvSpPr txBox="1">
            <a:spLocks noChangeArrowheads="1"/>
          </p:cNvSpPr>
          <p:nvPr/>
        </p:nvSpPr>
        <p:spPr bwMode="auto">
          <a:xfrm>
            <a:off x="0" y="5300663"/>
            <a:ext cx="13319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CC0000"/>
                </a:solidFill>
                <a:effectLst/>
              </a:rPr>
              <a:t>Cast Exhaust Housing</a:t>
            </a:r>
          </a:p>
        </p:txBody>
      </p:sp>
      <p:sp>
        <p:nvSpPr>
          <p:cNvPr id="12303" name="Content Placeholder 1"/>
          <p:cNvSpPr>
            <a:spLocks noGrp="1"/>
          </p:cNvSpPr>
          <p:nvPr>
            <p:ph idx="1"/>
          </p:nvPr>
        </p:nvSpPr>
        <p:spPr>
          <a:xfrm>
            <a:off x="5292725" y="5949950"/>
            <a:ext cx="3851275" cy="682625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2000" dirty="0" smtClean="0">
                <a:effectLst/>
              </a:rPr>
              <a:t>Dev. EDM-2 Turbine/Geartrain Installed in Test Shell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1"/>
          <p:cNvSpPr>
            <a:spLocks/>
          </p:cNvSpPr>
          <p:nvPr/>
        </p:nvSpPr>
        <p:spPr bwMode="auto">
          <a:xfrm>
            <a:off x="228600" y="1295400"/>
            <a:ext cx="8763000" cy="455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 eaLnBrk="0" hangingPunct="0">
              <a:spcBef>
                <a:spcPts val="1200"/>
              </a:spcBef>
            </a:pPr>
            <a:r>
              <a:rPr lang="en-US" sz="2400" b="1" dirty="0" smtClean="0">
                <a:solidFill>
                  <a:schemeClr val="accent6"/>
                </a:solidFill>
              </a:rPr>
              <a:t>Major Accomplishments since Last PMR</a:t>
            </a:r>
            <a:endParaRPr lang="en-US" sz="2400" b="1" dirty="0" smtClean="0">
              <a:effectLst/>
            </a:endParaRPr>
          </a:p>
          <a:p>
            <a:pPr marL="285750" indent="-285750" eaLnBrk="0" hangingPunct="0">
              <a:spcBef>
                <a:spcPts val="600"/>
              </a:spcBef>
              <a:buFont typeface="Arial" charset="0"/>
              <a:buChar char="•"/>
            </a:pPr>
            <a:r>
              <a:rPr lang="en-US" sz="2000" b="1" dirty="0" smtClean="0"/>
              <a:t>Completed EDM-2 Drawings of all Major T/G Components and Inseparable Assemblies</a:t>
            </a:r>
          </a:p>
          <a:p>
            <a:pPr marL="285750" indent="-285750" eaLnBrk="0" hangingPunct="0">
              <a:spcBef>
                <a:spcPts val="600"/>
              </a:spcBef>
              <a:buFont typeface="Arial" charset="0"/>
              <a:buChar char="•"/>
            </a:pPr>
            <a:r>
              <a:rPr lang="en-US" sz="2000" b="1" dirty="0" smtClean="0">
                <a:effectLst/>
              </a:rPr>
              <a:t>Completed </a:t>
            </a:r>
            <a:r>
              <a:rPr lang="en-US" sz="2000" b="1" dirty="0">
                <a:effectLst/>
              </a:rPr>
              <a:t>Full-Power Testing of </a:t>
            </a:r>
            <a:r>
              <a:rPr lang="en-US" sz="2000" b="1" dirty="0" smtClean="0">
                <a:effectLst/>
              </a:rPr>
              <a:t>Developmental </a:t>
            </a:r>
            <a:r>
              <a:rPr lang="en-US" sz="2000" b="1" dirty="0">
                <a:effectLst/>
              </a:rPr>
              <a:t>EDM-2 T/G on Facility Steam (TG2-5-1 &amp; TG2-5-2)</a:t>
            </a:r>
          </a:p>
          <a:p>
            <a:pPr marL="285750" indent="-285750" eaLnBrk="0" hangingPunct="0">
              <a:spcBef>
                <a:spcPts val="600"/>
              </a:spcBef>
              <a:buFont typeface="Arial" charset="0"/>
              <a:buChar char="•"/>
            </a:pPr>
            <a:r>
              <a:rPr lang="en-US" sz="2000" b="1" dirty="0">
                <a:effectLst/>
              </a:rPr>
              <a:t>Successfully Integrated </a:t>
            </a:r>
            <a:r>
              <a:rPr lang="en-US" sz="2000" b="1" dirty="0" smtClean="0">
                <a:effectLst/>
              </a:rPr>
              <a:t>Dev. T/G </a:t>
            </a:r>
            <a:r>
              <a:rPr lang="en-US" sz="2000" b="1" dirty="0">
                <a:effectLst/>
              </a:rPr>
              <a:t>with </a:t>
            </a:r>
            <a:r>
              <a:rPr lang="en-US" sz="2000" b="1" dirty="0" smtClean="0">
                <a:effectLst/>
              </a:rPr>
              <a:t>Boiler in Powerplant </a:t>
            </a:r>
            <a:r>
              <a:rPr lang="en-US" sz="2000" b="1" dirty="0">
                <a:effectLst/>
              </a:rPr>
              <a:t>System Test  PP2-1-1</a:t>
            </a:r>
          </a:p>
          <a:p>
            <a:pPr marL="285750" indent="-285750" eaLnBrk="0" hangingPunct="0">
              <a:spcBef>
                <a:spcPts val="600"/>
              </a:spcBef>
              <a:buFont typeface="Arial" charset="0"/>
              <a:buChar char="•"/>
            </a:pPr>
            <a:r>
              <a:rPr lang="en-US" sz="2000" b="1" dirty="0" smtClean="0">
                <a:effectLst/>
              </a:rPr>
              <a:t>Ordered </a:t>
            </a:r>
            <a:r>
              <a:rPr lang="en-US" sz="2000" b="1" dirty="0">
                <a:effectLst/>
              </a:rPr>
              <a:t>First Lot of Deliverable EDM-2 T/G </a:t>
            </a:r>
            <a:r>
              <a:rPr lang="en-US" sz="2000" b="1" dirty="0" smtClean="0">
                <a:effectLst/>
              </a:rPr>
              <a:t>Components</a:t>
            </a:r>
          </a:p>
          <a:p>
            <a:pPr marL="285750" indent="-285750" eaLnBrk="0" hangingPunct="0">
              <a:spcBef>
                <a:spcPts val="1200"/>
              </a:spcBef>
            </a:pPr>
            <a:r>
              <a:rPr lang="en-US" sz="2400" b="1" dirty="0" smtClean="0">
                <a:solidFill>
                  <a:schemeClr val="accent6"/>
                </a:solidFill>
              </a:rPr>
              <a:t>Near-Term Efforts</a:t>
            </a:r>
          </a:p>
          <a:p>
            <a:pPr marL="285750" lvl="1" indent="-285750" eaLnBrk="0" hangingPunct="0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b="1" dirty="0" smtClean="0"/>
              <a:t>Continue to Order, Receive, Inspect, &amp; Assemble EDM-2 Hardware</a:t>
            </a:r>
          </a:p>
          <a:p>
            <a:pPr marL="285750" lvl="1" indent="-285750" eaLnBrk="0" hangingPunct="0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b="1" dirty="0" smtClean="0"/>
              <a:t>Support Powerplant System Test PP2-2-1</a:t>
            </a:r>
          </a:p>
          <a:p>
            <a:pPr marL="285750" indent="-285750" eaLnBrk="0" hangingPunct="0">
              <a:spcBef>
                <a:spcPts val="1200"/>
              </a:spcBef>
            </a:pPr>
            <a:endParaRPr lang="en-US" sz="2400" b="1" dirty="0" smtClean="0">
              <a:solidFill>
                <a:schemeClr val="accent6"/>
              </a:solidFill>
            </a:endParaRPr>
          </a:p>
          <a:p>
            <a:pPr marL="285750" indent="-285750" eaLnBrk="0" hangingPunct="0">
              <a:spcBef>
                <a:spcPts val="1200"/>
              </a:spcBef>
            </a:pPr>
            <a:endParaRPr lang="en-US" sz="2000" b="1" dirty="0">
              <a:effectLst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57200" y="762000"/>
            <a:ext cx="82296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EDM-2 Turbine/Geartrain</a:t>
            </a:r>
            <a:endParaRPr kumimoji="0" lang="en-US" sz="3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800" y="5486400"/>
          <a:ext cx="8382000" cy="1143000"/>
        </p:xfrm>
        <a:graphic>
          <a:graphicData uri="http://schemas.openxmlformats.org/drawingml/2006/table">
            <a:tbl>
              <a:tblPr/>
              <a:tblGrid>
                <a:gridCol w="3352800"/>
                <a:gridCol w="2971800"/>
                <a:gridCol w="2057400"/>
              </a:tblGrid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Task Description</a:t>
                      </a:r>
                    </a:p>
                  </a:txBody>
                  <a:tcPr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Scheduled Completion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Status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Design EDM-2 Turbine/Geartrain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8/2/11</a:t>
                      </a:r>
                      <a:endParaRPr lang="en-US" sz="16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Complete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Build EDM-2 Turbine/</a:t>
                      </a:r>
                      <a:r>
                        <a:rPr lang="en-US" sz="1600" b="1" i="0" u="none" strike="noStrike" kern="1200" dirty="0" err="1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Geartrains</a:t>
                      </a:r>
                      <a:endParaRPr lang="en-US" sz="1600" b="1" i="0" u="none" strike="noStrike" kern="1200" dirty="0" smtClean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3/6/12</a:t>
                      </a: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91440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Test EDM-2 Turbine/</a:t>
                      </a:r>
                      <a:r>
                        <a:rPr lang="en-US" sz="1600" b="1" i="0" u="none" strike="noStrike" kern="1200" dirty="0" err="1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Geartrains</a:t>
                      </a:r>
                      <a:endParaRPr lang="en-US" sz="1600" b="1" i="0" u="none" strike="noStrike" kern="1200" dirty="0" smtClean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4/24/12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 noChangeAspect="1"/>
          </p:cNvSpPr>
          <p:nvPr/>
        </p:nvSpPr>
        <p:spPr bwMode="auto">
          <a:xfrm>
            <a:off x="7421525" y="6119038"/>
            <a:ext cx="457200" cy="228600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 bwMode="auto">
          <a:xfrm>
            <a:off x="7432158" y="6395484"/>
            <a:ext cx="457200" cy="228600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0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0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1536</TotalTime>
  <Words>1580</Words>
  <Application>Microsoft Office PowerPoint</Application>
  <PresentationFormat>On-screen Show (4:3)</PresentationFormat>
  <Paragraphs>319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Custom Design</vt:lpstr>
      <vt:lpstr>CAT Program Management Review</vt:lpstr>
      <vt:lpstr>Slide 2</vt:lpstr>
      <vt:lpstr>EDM-2 Powerplant Architecture</vt:lpstr>
      <vt:lpstr>Slide 4</vt:lpstr>
      <vt:lpstr>EDM-2 PPS Functional Block Diagram</vt:lpstr>
      <vt:lpstr>EDM-2 Boiler Assembly</vt:lpstr>
      <vt:lpstr>Slide 7</vt:lpstr>
      <vt:lpstr>EDM-2 Turbine/Geartrain Assembly</vt:lpstr>
      <vt:lpstr>Slide 9</vt:lpstr>
      <vt:lpstr>EDM-2 Condenser / Oxidant Assembly</vt:lpstr>
      <vt:lpstr>Slide 11</vt:lpstr>
      <vt:lpstr>Slide 12</vt:lpstr>
      <vt:lpstr>Slide 13</vt:lpstr>
      <vt:lpstr>EDM-2 Condenser &amp; Oxidant System</vt:lpstr>
      <vt:lpstr>EDM-2 Feedwater System Assembly</vt:lpstr>
      <vt:lpstr>Slide 16</vt:lpstr>
      <vt:lpstr>EDM-2 Feedwater System</vt:lpstr>
      <vt:lpstr>EDM-2 Start System Assembly</vt:lpstr>
      <vt:lpstr>EDM-2 Start System</vt:lpstr>
      <vt:lpstr>EDM-2 PPC &amp; Wiring Harness Architecture</vt:lpstr>
      <vt:lpstr>Slide 21</vt:lpstr>
      <vt:lpstr>Slide 22</vt:lpstr>
      <vt:lpstr>EDM-2 Powerplant Controls</vt:lpstr>
      <vt:lpstr>Slide 24</vt:lpstr>
      <vt:lpstr>ATT Powerplant Test – PP2-1-1</vt:lpstr>
      <vt:lpstr>ATT Powerplant System Test PP2-1-1</vt:lpstr>
      <vt:lpstr>ATT Powerplant System Test PP2-1-1 Test Date:  1 Aug 2011</vt:lpstr>
      <vt:lpstr>Slide 28</vt:lpstr>
      <vt:lpstr>Slide 29</vt:lpstr>
      <vt:lpstr>Summary</vt:lpstr>
    </vt:vector>
  </TitlesOfParts>
  <Company>The Pennsylvania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ghw11</dc:creator>
  <cp:lastModifiedBy>p14</cp:lastModifiedBy>
  <cp:revision>114</cp:revision>
  <cp:lastPrinted>2011-10-11T14:33:22Z</cp:lastPrinted>
  <dcterms:created xsi:type="dcterms:W3CDTF">2011-10-11T15:37:31Z</dcterms:created>
  <dcterms:modified xsi:type="dcterms:W3CDTF">2011-10-19T15:13:33Z</dcterms:modified>
</cp:coreProperties>
</file>