
<file path=[Content_Types].xml><?xml version="1.0" encoding="utf-8"?>
<Types xmlns="http://schemas.openxmlformats.org/package/2006/content-types">
  <Default Extension="avi" ContentType="video/x-msvideo"/>
  <Default Extension="bin" ContentType="application/vnd.openxmlformats-officedocument.oleObject"/>
  <Default Extension="gif" ContentType="image/gif"/>
  <Default Extension="jpe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76" r:id="rId2"/>
    <p:sldId id="354" r:id="rId3"/>
    <p:sldId id="368" r:id="rId4"/>
    <p:sldId id="356" r:id="rId5"/>
    <p:sldId id="357" r:id="rId6"/>
    <p:sldId id="294" r:id="rId7"/>
    <p:sldId id="297" r:id="rId8"/>
    <p:sldId id="298" r:id="rId9"/>
    <p:sldId id="318" r:id="rId10"/>
    <p:sldId id="377" r:id="rId11"/>
    <p:sldId id="342" r:id="rId12"/>
    <p:sldId id="369" r:id="rId13"/>
    <p:sldId id="343" r:id="rId14"/>
    <p:sldId id="380" r:id="rId15"/>
    <p:sldId id="379" r:id="rId16"/>
    <p:sldId id="378" r:id="rId17"/>
    <p:sldId id="375" r:id="rId18"/>
    <p:sldId id="346" r:id="rId19"/>
    <p:sldId id="348" r:id="rId20"/>
    <p:sldId id="325" r:id="rId21"/>
    <p:sldId id="326" r:id="rId22"/>
    <p:sldId id="327" r:id="rId23"/>
    <p:sldId id="329" r:id="rId24"/>
    <p:sldId id="370" r:id="rId25"/>
    <p:sldId id="331" r:id="rId26"/>
    <p:sldId id="336" r:id="rId27"/>
    <p:sldId id="333" r:id="rId28"/>
    <p:sldId id="335" r:id="rId29"/>
    <p:sldId id="334" r:id="rId30"/>
    <p:sldId id="352" r:id="rId31"/>
    <p:sldId id="353" r:id="rId32"/>
    <p:sldId id="371" r:id="rId33"/>
    <p:sldId id="372" r:id="rId34"/>
    <p:sldId id="373" r:id="rId3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4579" autoAdjust="0"/>
  </p:normalViewPr>
  <p:slideViewPr>
    <p:cSldViewPr>
      <p:cViewPr varScale="1">
        <p:scale>
          <a:sx n="117" d="100"/>
          <a:sy n="117" d="100"/>
        </p:scale>
        <p:origin x="3054" y="96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0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E5D366DA-8EEF-4D77-8C25-C4E78E9547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21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6946E0F-5910-49FD-A662-49ADD03FC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724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60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40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http://www.olympusmicro.com/primer/techniques/confocal/confocalintro.html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54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871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5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91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76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Stefan Hell; Hell, S. W.; Wichmann, J. (1994). "Breaking the diffraction resolution limit by stimulated emission: Stimulated-emission-depletion fluorescence microscopy". Optics Letters 19 (11): 780–782.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010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Stefan Hell; Hell, S. W.; Wichmann, J. (1994). "Breaking the diffraction resolution limit by stimulated emission: Stimulated-emission-depletion fluorescence microscopy". Optics Letters 19 (11): 780–782.</a:t>
            </a:r>
          </a:p>
          <a:p>
            <a:r>
              <a:rPr lang="en-US" dirty="0"/>
              <a:t>Configuration Image from review by Ishikawa-</a:t>
            </a:r>
            <a:r>
              <a:rPr lang="en-US" dirty="0" err="1"/>
              <a:t>Ankerhold</a:t>
            </a:r>
            <a:r>
              <a:rPr lang="en-US" dirty="0"/>
              <a:t> et al.:</a:t>
            </a:r>
            <a:r>
              <a:rPr lang="en-US" baseline="0" dirty="0"/>
              <a:t> </a:t>
            </a:r>
            <a:r>
              <a:rPr lang="en-US" dirty="0"/>
              <a:t>Molecules 2012, 17(4), 4047-4132</a:t>
            </a:r>
          </a:p>
          <a:p>
            <a:r>
              <a:rPr lang="en-US" dirty="0"/>
              <a:t>Comparison</a:t>
            </a:r>
            <a:r>
              <a:rPr lang="en-US" baseline="0" dirty="0"/>
              <a:t> from Biomedical Microscopy Core University of Georgia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01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</a:t>
            </a:r>
            <a:r>
              <a:rPr lang="en-US" baseline="0" dirty="0"/>
              <a:t> works for on-axis light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01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http://www.microscopyu.com/articles/superresolution/diffractionbarrier.html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0801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</a:t>
            </a:r>
            <a:r>
              <a:rPr lang="en-US" baseline="0" dirty="0"/>
              <a:t> works for on-axis light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010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</a:t>
            </a:r>
            <a:r>
              <a:rPr lang="en-US" baseline="0" dirty="0"/>
              <a:t> works for on-axis light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01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http://www.microscopyu.com/articles/superresolution/diffractionbarrier.html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08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http://www.microscopyu.com/articles/superresolution/diffractionbarrier.html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825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080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Hess, S.T., et al. (2006) Ultra-high resolution imaging by fluorescence </a:t>
            </a:r>
            <a:r>
              <a:rPr lang="en-US" dirty="0" err="1"/>
              <a:t>photoactivation</a:t>
            </a:r>
            <a:r>
              <a:rPr lang="en-US" dirty="0"/>
              <a:t> localization microscopy. Biophysical Journal, 91, 4258-4272.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080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Nature Methods 9, 185–188  (2012)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080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http://www.olympusmicro.com/primer/techniques/confocal/confocalintro.html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973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1C493-65F2-4887-82DC-69A923AADA4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8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F9F6D-7033-4A39-A814-181069D0E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1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598AE-837F-4271-B374-90CB0C6EFA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236B6-A639-4732-B5C4-FA72BB7F8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26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092FA-BA4B-4BDC-A9EE-9E5161F58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2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2051-8A10-424E-B64A-0C2447E87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02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A323E-2CFD-4D70-9AFE-3CA64165E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985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4D6E3-7433-4AAA-AA4F-959181C352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64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6A76-598A-4997-AE19-194D2C65D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704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4784A-5E74-4CAC-99F8-D1D451BEA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11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35EA3-73E2-4FBA-8382-96B1BB4E2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23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52150-E10E-4C57-A967-2B99DDDCC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75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5EB1E8C-BF49-47DF-8AD1-E0CCF2E2D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9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48.png"/><Relationship Id="rId5" Type="http://schemas.openxmlformats.org/officeDocument/2006/relationships/hyperlink" Target="https://vimeo.com/album/3098015" TargetMode="External"/><Relationship Id="rId4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Chase">
            <a:extLst>
              <a:ext uri="{FF2B5EF4-FFF2-40B4-BE49-F238E27FC236}">
                <a16:creationId xmlns:a16="http://schemas.microsoft.com/office/drawing/2014/main" id="{34B675B2-01CC-FDAC-32E6-356F581E26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4001" y="889000"/>
            <a:ext cx="4673600" cy="350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95065FF-6E67-E097-B921-FABFBC3E3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0" descr="g001827">
            <a:extLst>
              <a:ext uri="{FF2B5EF4-FFF2-40B4-BE49-F238E27FC236}">
                <a16:creationId xmlns:a16="http://schemas.microsoft.com/office/drawing/2014/main" id="{203BB252-05B3-9E5D-05BB-EE79603A9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04800"/>
            <a:ext cx="3755989" cy="467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media2.mov">
            <a:hlinkClick r:id="" action="ppaction://media"/>
            <a:extLst>
              <a:ext uri="{FF2B5EF4-FFF2-40B4-BE49-F238E27FC236}">
                <a16:creationId xmlns:a16="http://schemas.microsoft.com/office/drawing/2014/main" id="{D8D86C47-CC8B-D57E-997C-5ED224571F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r="49934" b="50000"/>
          <a:stretch/>
        </p:blipFill>
        <p:spPr>
          <a:xfrm>
            <a:off x="3276600" y="4076469"/>
            <a:ext cx="2819398" cy="26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8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71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Green Fluorescent Protein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Text Box 11"/>
          <p:cNvSpPr txBox="1">
            <a:spLocks noChangeArrowheads="1"/>
          </p:cNvSpPr>
          <p:nvPr/>
        </p:nvSpPr>
        <p:spPr bwMode="auto">
          <a:xfrm>
            <a:off x="328961" y="6019800"/>
            <a:ext cx="73517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dirty="0" err="1"/>
              <a:t>Chalfie</a:t>
            </a:r>
            <a:r>
              <a:rPr lang="en-US" altLang="en-US" dirty="0"/>
              <a:t>, M., </a:t>
            </a:r>
            <a:r>
              <a:rPr lang="en-US" altLang="en-US" dirty="0" err="1"/>
              <a:t>Tu</a:t>
            </a:r>
            <a:r>
              <a:rPr lang="en-US" altLang="en-US" dirty="0"/>
              <a:t>, Y., </a:t>
            </a:r>
            <a:r>
              <a:rPr lang="en-US" altLang="en-US" dirty="0" err="1"/>
              <a:t>Euskirchen</a:t>
            </a:r>
            <a:r>
              <a:rPr lang="en-US" altLang="en-US" dirty="0"/>
              <a:t>, G., Ward, W., </a:t>
            </a:r>
            <a:r>
              <a:rPr lang="en-US" altLang="en-US" dirty="0" err="1"/>
              <a:t>Prasher</a:t>
            </a:r>
            <a:r>
              <a:rPr lang="en-US" altLang="en-US" dirty="0"/>
              <a:t>, D.</a:t>
            </a:r>
          </a:p>
          <a:p>
            <a:pPr eaLnBrk="1" hangingPunct="1"/>
            <a:r>
              <a:rPr lang="en-US" altLang="en-US" dirty="0"/>
              <a:t> </a:t>
            </a:r>
            <a:r>
              <a:rPr lang="en-US" altLang="en-US" i="1" dirty="0"/>
              <a:t>Science</a:t>
            </a:r>
            <a:r>
              <a:rPr lang="en-US" altLang="en-US" dirty="0"/>
              <a:t> 263(5148):802-5 (1994) </a:t>
            </a:r>
          </a:p>
        </p:txBody>
      </p:sp>
      <p:pic>
        <p:nvPicPr>
          <p:cNvPr id="21510" name="Picture 13" descr="aequor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4495800" cy="409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14"/>
          <p:cNvSpPr txBox="1">
            <a:spLocks noChangeArrowheads="1"/>
          </p:cNvSpPr>
          <p:nvPr/>
        </p:nvSpPr>
        <p:spPr bwMode="auto">
          <a:xfrm>
            <a:off x="609600" y="5029200"/>
            <a:ext cx="3200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1400"/>
              <a:t>photo attributed to Osamu Shimomura</a:t>
            </a:r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9" y="4315521"/>
            <a:ext cx="2667001" cy="188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actinfa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838199"/>
            <a:ext cx="3505200" cy="340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76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5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Cellular structures are small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990600" y="1981200"/>
            <a:ext cx="38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066800" y="4876800"/>
            <a:ext cx="38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124200" y="4876800"/>
            <a:ext cx="38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Picture 16" descr="Aandv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15230" y="1615235"/>
            <a:ext cx="5533523" cy="414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FF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19"/>
          <a:stretch>
            <a:fillRect/>
          </a:stretch>
        </p:blipFill>
        <p:spPr bwMode="auto">
          <a:xfrm>
            <a:off x="4876800" y="955102"/>
            <a:ext cx="3901959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123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Resolution Limit Imposed by the Wave Nature of Ligh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"/>
          <a:stretch/>
        </p:blipFill>
        <p:spPr bwMode="auto">
          <a:xfrm>
            <a:off x="533400" y="990600"/>
            <a:ext cx="4343400" cy="441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Spatial limits to light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991100" y="3590925"/>
            <a:ext cx="3771900" cy="274320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en-US" sz="1800" kern="0" dirty="0"/>
              <a:t>Airy disk</a:t>
            </a:r>
          </a:p>
          <a:p>
            <a:pPr lvl="1" eaLnBrk="1" hangingPunct="1"/>
            <a:r>
              <a:rPr lang="en-US" altLang="en-US" sz="1800" kern="0" dirty="0"/>
              <a:t>spread of point function on imaging through finite lens.</a:t>
            </a:r>
          </a:p>
          <a:p>
            <a:pPr lvl="1" eaLnBrk="1" hangingPunct="1"/>
            <a:r>
              <a:rPr lang="en-US" altLang="en-US" sz="1800" kern="0" dirty="0"/>
              <a:t>dependent on wavelength of light  (</a:t>
            </a:r>
            <a:r>
              <a:rPr lang="en-US" altLang="en-US" sz="1800" kern="0" dirty="0">
                <a:sym typeface="Symbol"/>
              </a:rPr>
              <a:t>)</a:t>
            </a:r>
            <a:r>
              <a:rPr lang="en-US" altLang="en-US" sz="1800" kern="0" dirty="0"/>
              <a:t> and numerical </a:t>
            </a:r>
            <a:r>
              <a:rPr lang="en-US" altLang="en-US" sz="1800" kern="0" dirty="0" err="1"/>
              <a:t>aperature</a:t>
            </a:r>
            <a:r>
              <a:rPr lang="en-US" altLang="en-US" sz="1800" kern="0" dirty="0"/>
              <a:t> (NA = n*sin(</a:t>
            </a:r>
            <a:r>
              <a:rPr lang="en-US" altLang="en-US" sz="1800" kern="0" dirty="0">
                <a:sym typeface="Symbol"/>
              </a:rPr>
              <a:t>)).</a:t>
            </a:r>
            <a:endParaRPr lang="en-US" altLang="en-US" sz="1800" kern="0" dirty="0"/>
          </a:p>
          <a:p>
            <a:pPr eaLnBrk="1" hangingPunct="1"/>
            <a:r>
              <a:rPr lang="en-US" altLang="en-US" sz="1800" kern="0" dirty="0"/>
              <a:t>Resolution = </a:t>
            </a:r>
            <a:r>
              <a:rPr lang="en-US" altLang="en-US" sz="1800" kern="0" dirty="0">
                <a:sym typeface="Symbol"/>
              </a:rPr>
              <a:t>/(2*NA)</a:t>
            </a:r>
          </a:p>
          <a:p>
            <a:pPr lvl="1" eaLnBrk="1" hangingPunct="1"/>
            <a:r>
              <a:rPr lang="en-US" altLang="en-US" sz="1800" kern="0" dirty="0">
                <a:sym typeface="Symbol"/>
              </a:rPr>
              <a:t>NA in range of 0.9 – 1.45</a:t>
            </a:r>
          </a:p>
          <a:p>
            <a:pPr lvl="1" eaLnBrk="1" hangingPunct="1"/>
            <a:r>
              <a:rPr lang="en-US" altLang="en-US" sz="1800" kern="0" dirty="0">
                <a:sym typeface="Symbol"/>
              </a:rPr>
              <a:t>limit of ~200 nm.</a:t>
            </a:r>
            <a:endParaRPr lang="en-US" altLang="en-US" sz="1800" kern="0" dirty="0"/>
          </a:p>
          <a:p>
            <a:pPr lvl="1" eaLnBrk="1" hangingPunct="1"/>
            <a:endParaRPr lang="en-US" altLang="en-US" sz="1800" kern="0" dirty="0"/>
          </a:p>
        </p:txBody>
      </p:sp>
      <p:sp>
        <p:nvSpPr>
          <p:cNvPr id="5" name="AutoShape 8"/>
          <p:cNvSpPr>
            <a:spLocks noChangeAspect="1" noChangeArrowheads="1" noTextEdit="1"/>
          </p:cNvSpPr>
          <p:nvPr/>
        </p:nvSpPr>
        <p:spPr bwMode="auto">
          <a:xfrm>
            <a:off x="914400" y="762000"/>
            <a:ext cx="378618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6" name="Picture 1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066800"/>
            <a:ext cx="30480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297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Diffraction limit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1" name="Picture 2" descr="Resolution Limit Imposed by the Wave Nature of Ligh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"/>
          <a:stretch/>
        </p:blipFill>
        <p:spPr bwMode="auto">
          <a:xfrm>
            <a:off x="342900" y="1219200"/>
            <a:ext cx="4343400" cy="441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6" t="5964" r="-2" b="48557"/>
          <a:stretch/>
        </p:blipFill>
        <p:spPr bwMode="auto">
          <a:xfrm>
            <a:off x="4648200" y="1066800"/>
            <a:ext cx="4246747" cy="247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6" t="54538" r="-2" b="-17"/>
          <a:stretch/>
        </p:blipFill>
        <p:spPr bwMode="auto">
          <a:xfrm>
            <a:off x="4686300" y="3810000"/>
            <a:ext cx="4097003" cy="238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796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Fluorescence microscopy – digital imaging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9702" name="Picture 6" descr="http://www.andor.com/UploadImages/5c37a4d6-8222-4d28-bb46-0b93ba3385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2667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http://ielab.hanyang.ac.kr/images/HI_gr/5_1_CMOS_image_sens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04876"/>
            <a:ext cx="2547937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65" y="3124200"/>
            <a:ext cx="4895684" cy="332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6F2D39D-5342-2564-75C4-C8F771D38E7B}"/>
              </a:ext>
            </a:extLst>
          </p:cNvPr>
          <p:cNvGrpSpPr/>
          <p:nvPr/>
        </p:nvGrpSpPr>
        <p:grpSpPr>
          <a:xfrm>
            <a:off x="5029200" y="3124200"/>
            <a:ext cx="3561047" cy="2905126"/>
            <a:chOff x="5105400" y="737937"/>
            <a:chExt cx="3561047" cy="2905126"/>
          </a:xfrm>
        </p:grpSpPr>
        <p:pic>
          <p:nvPicPr>
            <p:cNvPr id="3" name="Picture 2" descr="http://www.circuitstoday.com/wp-content/uploads/2010/01/CCD-Diagram.jpg">
              <a:extLst>
                <a:ext uri="{FF2B5EF4-FFF2-40B4-BE49-F238E27FC236}">
                  <a16:creationId xmlns:a16="http://schemas.microsoft.com/office/drawing/2014/main" id="{4F322154-2FCF-392D-D289-47BD50EB30D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84"/>
            <a:stretch/>
          </p:blipFill>
          <p:spPr bwMode="auto">
            <a:xfrm>
              <a:off x="5208872" y="737937"/>
              <a:ext cx="3457575" cy="2905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8BDC1B-D2CA-5D8B-7AEB-4DDF0B9115D0}"/>
                </a:ext>
              </a:extLst>
            </p:cNvPr>
            <p:cNvSpPr/>
            <p:nvPr/>
          </p:nvSpPr>
          <p:spPr>
            <a:xfrm>
              <a:off x="5105400" y="3429000"/>
              <a:ext cx="685800" cy="214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302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Deconvolution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A3C531D-DC70-D44F-3E6B-006260772C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05" y="716280"/>
            <a:ext cx="2493869" cy="2276283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4DF09EF-7611-D2A4-8CD4-D5C0E39B93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6"/>
          <a:stretch/>
        </p:blipFill>
        <p:spPr>
          <a:xfrm>
            <a:off x="86846" y="3062666"/>
            <a:ext cx="8970307" cy="3362513"/>
          </a:xfrm>
          <a:prstGeom prst="rect">
            <a:avLst/>
          </a:prstGeom>
        </p:spPr>
      </p:pic>
      <p:pic>
        <p:nvPicPr>
          <p:cNvPr id="7" name="Picture 6" descr="A picture containing text, light, traffic, star&#10;&#10;Description automatically generated">
            <a:extLst>
              <a:ext uri="{FF2B5EF4-FFF2-40B4-BE49-F238E27FC236}">
                <a16:creationId xmlns:a16="http://schemas.microsoft.com/office/drawing/2014/main" id="{0D612D39-40B5-F757-8098-319FD5118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55903"/>
            <a:ext cx="4419600" cy="231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66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Diffraction limit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1" name="Picture 2" descr="Resolution Limit Imposed by the Wave Nature of Ligh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"/>
          <a:stretch/>
        </p:blipFill>
        <p:spPr bwMode="auto">
          <a:xfrm>
            <a:off x="342900" y="1219200"/>
            <a:ext cx="4343400" cy="441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6" t="5964" r="-2" b="48557"/>
          <a:stretch/>
        </p:blipFill>
        <p:spPr bwMode="auto">
          <a:xfrm>
            <a:off x="4648200" y="1066800"/>
            <a:ext cx="4246747" cy="247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6" t="54538" r="-2" b="-17"/>
          <a:stretch/>
        </p:blipFill>
        <p:spPr bwMode="auto">
          <a:xfrm>
            <a:off x="4686300" y="3810000"/>
            <a:ext cx="4097003" cy="238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763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Single molecule imaging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Rectangle 16"/>
          <p:cNvSpPr>
            <a:spLocks noChangeArrowheads="1"/>
          </p:cNvSpPr>
          <p:nvPr/>
        </p:nvSpPr>
        <p:spPr bwMode="auto">
          <a:xfrm>
            <a:off x="154806" y="3678176"/>
            <a:ext cx="8150994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Least square fit to Gaussian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Localization precision</a:t>
            </a:r>
          </a:p>
          <a:p>
            <a:pPr marL="0" indent="0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3600" dirty="0">
              <a:latin typeface="Arial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q = size of pixel; N = # of photons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s = </a:t>
            </a:r>
            <a:r>
              <a:rPr lang="en-US" altLang="en-US" sz="2800" dirty="0" err="1">
                <a:latin typeface="Arial" charset="0"/>
              </a:rPr>
              <a:t>stdev</a:t>
            </a:r>
            <a:r>
              <a:rPr lang="en-US" altLang="en-US" sz="2800" dirty="0">
                <a:latin typeface="Arial" charset="0"/>
              </a:rPr>
              <a:t> of </a:t>
            </a:r>
            <a:r>
              <a:rPr lang="en-US" altLang="en-US" sz="2800" dirty="0" err="1">
                <a:latin typeface="Arial" charset="0"/>
              </a:rPr>
              <a:t>dist</a:t>
            </a:r>
            <a:r>
              <a:rPr lang="en-US" altLang="en-US" sz="2800" dirty="0">
                <a:latin typeface="Arial" charset="0"/>
              </a:rPr>
              <a:t>; b = </a:t>
            </a:r>
            <a:r>
              <a:rPr lang="en-US" altLang="en-US" sz="2800" dirty="0" err="1">
                <a:latin typeface="Arial" charset="0"/>
              </a:rPr>
              <a:t>stdev</a:t>
            </a:r>
            <a:r>
              <a:rPr lang="en-US" altLang="en-US" sz="2800" dirty="0">
                <a:latin typeface="Arial" charset="0"/>
              </a:rPr>
              <a:t> of background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 dirty="0">
              <a:latin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30313" y="3200400"/>
            <a:ext cx="2444456" cy="2545484"/>
            <a:chOff x="1524000" y="731116"/>
            <a:chExt cx="2444456" cy="2545484"/>
          </a:xfrm>
        </p:grpSpPr>
        <p:pic>
          <p:nvPicPr>
            <p:cNvPr id="10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158" r="86301" b="19256"/>
            <a:stretch/>
          </p:blipFill>
          <p:spPr bwMode="auto">
            <a:xfrm>
              <a:off x="1524000" y="731116"/>
              <a:ext cx="2444456" cy="2545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Rectangle 103"/>
            <p:cNvSpPr/>
            <p:nvPr/>
          </p:nvSpPr>
          <p:spPr>
            <a:xfrm>
              <a:off x="1600200" y="929703"/>
              <a:ext cx="387289" cy="44324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76" y="5019701"/>
            <a:ext cx="3023523" cy="75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1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838200"/>
            <a:ext cx="30480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77" y="4154425"/>
            <a:ext cx="3908006" cy="40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Movie_S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7053" y="731987"/>
            <a:ext cx="31432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5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686800" cy="762000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Photoactivated</a:t>
            </a:r>
            <a:r>
              <a:rPr lang="en-US" altLang="en-US" dirty="0"/>
              <a:t> Localization </a:t>
            </a:r>
            <a:br>
              <a:rPr lang="en-US" altLang="en-US" dirty="0"/>
            </a:br>
            <a:r>
              <a:rPr lang="en-US" altLang="en-US" dirty="0"/>
              <a:t>Microscopy (PALM / FPALM)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914400"/>
            <a:ext cx="44958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Rectangle 16"/>
          <p:cNvSpPr>
            <a:spLocks noChangeArrowheads="1"/>
          </p:cNvSpPr>
          <p:nvPr/>
        </p:nvSpPr>
        <p:spPr bwMode="auto">
          <a:xfrm>
            <a:off x="210151" y="1066800"/>
            <a:ext cx="438029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Work around spatial overlap of PSF by turning on fluorophores sequentially.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Activate subset of </a:t>
            </a:r>
            <a:r>
              <a:rPr lang="en-US" altLang="en-US" dirty="0" err="1">
                <a:latin typeface="Arial" charset="0"/>
              </a:rPr>
              <a:t>fluorphores</a:t>
            </a:r>
            <a:r>
              <a:rPr lang="en-US" altLang="en-US" dirty="0">
                <a:latin typeface="Arial" charset="0"/>
              </a:rPr>
              <a:t> (</a:t>
            </a:r>
            <a:r>
              <a:rPr lang="en-US" altLang="en-US" dirty="0" err="1">
                <a:latin typeface="Arial" charset="0"/>
              </a:rPr>
              <a:t>photoconversion</a:t>
            </a:r>
            <a:r>
              <a:rPr lang="en-US" altLang="en-US" dirty="0">
                <a:latin typeface="Arial" charset="0"/>
              </a:rPr>
              <a:t>)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Image (</a:t>
            </a:r>
            <a:r>
              <a:rPr lang="en-US" altLang="en-US" dirty="0" err="1">
                <a:latin typeface="Arial" charset="0"/>
              </a:rPr>
              <a:t>fluorphores</a:t>
            </a:r>
            <a:r>
              <a:rPr lang="en-US" altLang="en-US" dirty="0">
                <a:latin typeface="Arial" charset="0"/>
              </a:rPr>
              <a:t> bleach)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Compute locations, add to emerging image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Repeat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Requires high sensitivity sensor, fine control of activation light and balance of fluorophore concentration.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876800" y="114806"/>
            <a:ext cx="3914899" cy="6603141"/>
            <a:chOff x="5181600" y="1066800"/>
            <a:chExt cx="3305299" cy="5574947"/>
          </a:xfrm>
        </p:grpSpPr>
        <p:pic>
          <p:nvPicPr>
            <p:cNvPr id="11" name="Picture 1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 bwMode="auto">
            <a:xfrm>
              <a:off x="6834249" y="1066800"/>
              <a:ext cx="1652650" cy="556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5181600" y="1078675"/>
              <a:ext cx="1652649" cy="556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3329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6868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3D – manipulation of point spread function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Rectangle 16"/>
          <p:cNvSpPr>
            <a:spLocks noChangeArrowheads="1"/>
          </p:cNvSpPr>
          <p:nvPr/>
        </p:nvSpPr>
        <p:spPr bwMode="auto">
          <a:xfrm>
            <a:off x="228600" y="914400"/>
            <a:ext cx="3886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The PSF is sharpest when fluorophore is at focal plane, gets wider above or below that plane.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Additional optics can use this blurring to determine z-position.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Cylindrical lens is the simplest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dirty="0">
              <a:latin typeface="Arial" charset="0"/>
            </a:endParaRPr>
          </a:p>
        </p:txBody>
      </p:sp>
      <p:pic>
        <p:nvPicPr>
          <p:cNvPr id="5122" name="Picture 2" descr="http://www.leica-microsystems.com/fileadmin/templates/responsive_lms/img/leica-microsystems/rich-products/gsd-3d/section-localization-scheme-e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5" b="3880"/>
          <a:stretch/>
        </p:blipFill>
        <p:spPr bwMode="auto">
          <a:xfrm>
            <a:off x="4572000" y="641451"/>
            <a:ext cx="4094480" cy="374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nature.com/nmeth/journal/v9/n2/images/nmeth.1841-F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16" b="28889"/>
          <a:stretch/>
        </p:blipFill>
        <p:spPr bwMode="auto">
          <a:xfrm>
            <a:off x="529070" y="4495800"/>
            <a:ext cx="7781059" cy="230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29200" y="6553200"/>
            <a:ext cx="3352800" cy="24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46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algn="ctr" eaLnBrk="1" hangingPunct="1"/>
            <a:r>
              <a:rPr lang="en-US" altLang="en-US"/>
              <a:t>Microscopy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419100" y="4800600"/>
            <a:ext cx="83058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solidFill>
                  <a:srgbClr val="FF3300"/>
                </a:solidFill>
                <a:latin typeface="Arial" charset="0"/>
              </a:rPr>
              <a:t>Light microscopy resources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www.microscopyu.com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https://www.olympus-lifescience.com/en/microscope-resource/(click on “Microscopy Resource Center”)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https://www.leicabiosystems.com/knowledge-pathway/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https://www.zeiss.com/microscopy/</a:t>
            </a:r>
            <a:r>
              <a:rPr lang="en-US" altLang="en-US" sz="1800">
                <a:latin typeface="Arial" charset="0"/>
              </a:rPr>
              <a:t>us/home.</a:t>
            </a:r>
            <a:r>
              <a:rPr lang="en-US" altLang="en-US" sz="1800" dirty="0">
                <a:latin typeface="Arial" charset="0"/>
              </a:rPr>
              <a:t>html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 dirty="0">
              <a:latin typeface="Arial" charset="0"/>
            </a:endParaRPr>
          </a:p>
        </p:txBody>
      </p:sp>
      <p:pic>
        <p:nvPicPr>
          <p:cNvPr id="14341" name="Picture 10" descr="picture_0_m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3352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1" descr="fluorointrofig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2000"/>
            <a:ext cx="4354513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4888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Out of plane light is problematic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26" name="Picture 2" descr="http://www.steves-digicams.com/knowledge-center/kcenter/Capture3%2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9" y="838200"/>
            <a:ext cx="7475621" cy="55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20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Out of plane light is problematic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0" name="Picture 2" descr="http://www.olympusmicro.com/primer/techniques/confocal/images/confocalintrofigur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" b="6931"/>
          <a:stretch/>
        </p:blipFill>
        <p:spPr bwMode="auto">
          <a:xfrm>
            <a:off x="1752600" y="762000"/>
            <a:ext cx="7010400" cy="480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1295400"/>
            <a:ext cx="1362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widefield</a:t>
            </a:r>
            <a:endParaRPr lang="en-US" dirty="0"/>
          </a:p>
          <a:p>
            <a:pPr algn="ctr"/>
            <a:r>
              <a:rPr lang="en-US" dirty="0"/>
              <a:t>(</a:t>
            </a:r>
            <a:r>
              <a:rPr lang="en-US" dirty="0" err="1"/>
              <a:t>epifluor</a:t>
            </a:r>
            <a:r>
              <a:rPr lang="en-US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1277" y="4199649"/>
            <a:ext cx="1242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confocal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03927" y="5657671"/>
            <a:ext cx="1377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tissue</a:t>
            </a:r>
          </a:p>
          <a:p>
            <a:pPr algn="ctr"/>
            <a:r>
              <a:rPr lang="en-US" dirty="0"/>
              <a:t>section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1055" y="5657670"/>
            <a:ext cx="1832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muscle fibers</a:t>
            </a:r>
          </a:p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91361" y="5657671"/>
            <a:ext cx="16610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pollen grain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588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Confocal – rejection of out-of-plane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821651" y="914400"/>
            <a:ext cx="7713152" cy="5791200"/>
            <a:chOff x="1163887" y="1171358"/>
            <a:chExt cx="6511425" cy="4888918"/>
          </a:xfrm>
        </p:grpSpPr>
        <p:pic>
          <p:nvPicPr>
            <p:cNvPr id="1026" name="Picture 2" descr="https://qph.is.quoracdn.net/main-qimg-488067ce21aaa2c933f4c58079291742?convert_to_webp=tru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797" y="4066958"/>
              <a:ext cx="4538773" cy="1993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" name="Group 11"/>
            <p:cNvGrpSpPr/>
            <p:nvPr/>
          </p:nvGrpSpPr>
          <p:grpSpPr>
            <a:xfrm>
              <a:off x="1163887" y="1171358"/>
              <a:ext cx="6511425" cy="2895600"/>
              <a:chOff x="272598" y="775636"/>
              <a:chExt cx="8294003" cy="3688304"/>
            </a:xfrm>
          </p:grpSpPr>
          <p:pic>
            <p:nvPicPr>
              <p:cNvPr id="13" name="Picture 2" descr="http://www.microscopyu.com/articles/optics/images/components/componentsfigure12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598" y="775636"/>
                <a:ext cx="8294003" cy="368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7010400" y="3810000"/>
                <a:ext cx="1371600" cy="45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47182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Scanning confocal – confinement of illumination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066800" y="831413"/>
            <a:ext cx="6461970" cy="2171284"/>
            <a:chOff x="1377215" y="4951528"/>
            <a:chExt cx="5294697" cy="1779069"/>
          </a:xfrm>
        </p:grpSpPr>
        <p:pic>
          <p:nvPicPr>
            <p:cNvPr id="2052" name="Picture 4" descr="http://www.microscopyu.com/articles/confocal/images/confocal1figure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7215" y="4951528"/>
              <a:ext cx="5294697" cy="1777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715000" y="6477000"/>
              <a:ext cx="956912" cy="2535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86088" y="3124200"/>
            <a:ext cx="5460632" cy="3588755"/>
            <a:chOff x="1752600" y="3124200"/>
            <a:chExt cx="5460632" cy="3588755"/>
          </a:xfrm>
        </p:grpSpPr>
        <p:pic>
          <p:nvPicPr>
            <p:cNvPr id="2056" name="Picture 8" descr="http://www.olympusmicro.com/primer/techniques/confocal/images/confocalintrofigure3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3124200"/>
              <a:ext cx="5460632" cy="3588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1828800" y="6324600"/>
              <a:ext cx="914400" cy="388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5609823" y="2895600"/>
            <a:ext cx="37623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Smallest spot achieved with laser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Serial process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Slow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Intense light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Resonant techniques help</a:t>
            </a:r>
          </a:p>
        </p:txBody>
      </p:sp>
    </p:spTree>
    <p:extLst>
      <p:ext uri="{BB962C8B-B14F-4D97-AF65-F5344CB8AC3E}">
        <p14:creationId xmlns:p14="http://schemas.microsoft.com/office/powerpoint/2010/main" val="2983811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Out of plane light is problematic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0" name="Picture 2" descr="http://www.olympusmicro.com/primer/techniques/confocal/images/confocalintrofigur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" b="6931"/>
          <a:stretch/>
        </p:blipFill>
        <p:spPr bwMode="auto">
          <a:xfrm>
            <a:off x="1752600" y="762000"/>
            <a:ext cx="7010400" cy="480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1295400"/>
            <a:ext cx="1362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widefield</a:t>
            </a:r>
            <a:endParaRPr lang="en-US" dirty="0"/>
          </a:p>
          <a:p>
            <a:pPr algn="ctr"/>
            <a:r>
              <a:rPr lang="en-US" dirty="0"/>
              <a:t>(</a:t>
            </a:r>
            <a:r>
              <a:rPr lang="en-US" dirty="0" err="1"/>
              <a:t>epifluor</a:t>
            </a:r>
            <a:r>
              <a:rPr lang="en-US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1277" y="4199649"/>
            <a:ext cx="1242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confocal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03927" y="5657671"/>
            <a:ext cx="1377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tissue</a:t>
            </a:r>
          </a:p>
          <a:p>
            <a:pPr algn="ctr"/>
            <a:r>
              <a:rPr lang="en-US" dirty="0"/>
              <a:t>section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1055" y="5657670"/>
            <a:ext cx="1832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muscle fibers</a:t>
            </a:r>
          </a:p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91361" y="5657671"/>
            <a:ext cx="16610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pollen grain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97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Multiphoton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48" name="Picture 4" descr="http://www.neurotar.com/wordpress/wp-content/uploads/2012/12/Two-photon-versus-confocal-side-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363" y="704850"/>
            <a:ext cx="352425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microscopyu.com/articles/fluorescence/multiphoton/images/multiphotonintrofig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39527"/>
            <a:ext cx="4580141" cy="315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33400" y="4495800"/>
            <a:ext cx="8001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Certain dyes respond to multiphoton excitation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Excitation often goes as intensity^2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Less </a:t>
            </a:r>
            <a:r>
              <a:rPr lang="en-US" altLang="en-US" dirty="0" err="1">
                <a:latin typeface="Arial" charset="0"/>
              </a:rPr>
              <a:t>photobleaching</a:t>
            </a:r>
            <a:endParaRPr lang="en-US" altLang="en-US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Longer wavelength excitation (IR)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better penetration into tissues, mm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larger focal point than shorter wavelength</a:t>
            </a:r>
          </a:p>
        </p:txBody>
      </p:sp>
    </p:spTree>
    <p:extLst>
      <p:ext uri="{BB962C8B-B14F-4D97-AF65-F5344CB8AC3E}">
        <p14:creationId xmlns:p14="http://schemas.microsoft.com/office/powerpoint/2010/main" val="524703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Arial" charset="0"/>
              </a:rPr>
              <a:t>https://www.janelia.org/lab/betzig-lab</a:t>
            </a:r>
            <a:endParaRPr lang="en-US" altLang="en-US" dirty="0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3313" name="Picture 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9002"/>
            <a:ext cx="875071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Movie 9 High Resolution-S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71133" y="1981200"/>
            <a:ext cx="5096933" cy="472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1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Light sheet microscopy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098" name="Picture 2" descr="http://www.leica-microsystems.com/uploads/tx_leicaproducts/drosophila-image-wh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90" y="738739"/>
            <a:ext cx="709422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533400" y="5181600"/>
            <a:ext cx="8001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Exciting only a plane of a sample takes advantage of modern 2D imaging sensors (CCD, </a:t>
            </a:r>
            <a:r>
              <a:rPr lang="en-US" altLang="en-US" dirty="0" err="1">
                <a:latin typeface="Arial" charset="0"/>
              </a:rPr>
              <a:t>sCMOS</a:t>
            </a:r>
            <a:r>
              <a:rPr lang="en-US" altLang="en-US" dirty="0">
                <a:latin typeface="Arial" charset="0"/>
              </a:rPr>
              <a:t>) while minimizing exposure.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Sample is stepped or rotated relative to illumination</a:t>
            </a:r>
            <a:endParaRPr lang="en-US" altLang="en-US" dirty="0">
              <a:solidFill>
                <a:srgbClr val="00B05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8553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Generating a light sheet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266" name="Picture 2" descr="https://upload.wikimedia.org/wikipedia/commons/thumb/5/53/Spim_prinziple_en.svg/330px-Spim_prinziple_en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707457"/>
            <a:ext cx="4800600" cy="250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besspla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3581400"/>
            <a:ext cx="571500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19900" y="4185385"/>
            <a:ext cx="1729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Bessel beam</a:t>
            </a:r>
          </a:p>
        </p:txBody>
      </p:sp>
    </p:spTree>
    <p:extLst>
      <p:ext uri="{BB962C8B-B14F-4D97-AF65-F5344CB8AC3E}">
        <p14:creationId xmlns:p14="http://schemas.microsoft.com/office/powerpoint/2010/main" val="3375830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Unusual configuration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0" name="Picture 4" descr="http://aicblog.janelia.org/wp-content/uploads/2015/01/Objective-and-mount_annotated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1"/>
          <a:stretch/>
        </p:blipFill>
        <p:spPr bwMode="auto">
          <a:xfrm>
            <a:off x="838200" y="776437"/>
            <a:ext cx="7391400" cy="585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617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Transmission / </a:t>
            </a:r>
            <a:r>
              <a:rPr lang="en-US" altLang="en-US" dirty="0" err="1"/>
              <a:t>brightfield</a:t>
            </a:r>
            <a:r>
              <a:rPr lang="en-US" altLang="en-US" dirty="0"/>
              <a:t> microscopy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1508" name="Picture 5" descr="contrastmod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r="66423" b="17537"/>
          <a:stretch/>
        </p:blipFill>
        <p:spPr bwMode="auto">
          <a:xfrm>
            <a:off x="228600" y="762000"/>
            <a:ext cx="22764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533400" y="2971800"/>
            <a:ext cx="1519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Brightfield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409" y="1985536"/>
            <a:ext cx="6527591" cy="48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http://olympus.magnet.fsu.edu/micd/anatomy/images/brightfieldfigure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1" b="52031"/>
          <a:stretch/>
        </p:blipFill>
        <p:spPr bwMode="auto">
          <a:xfrm rot="5400000">
            <a:off x="-326231" y="4283655"/>
            <a:ext cx="3238500" cy="164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3895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Stimulated emission depletion: STED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0" name="Picture 2" descr="https://upload.wikimedia.org/wikipedia/en/4/4e/STED_Jablons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534" y="749298"/>
            <a:ext cx="387039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media-2.web.britannica.com/eb-media/45/391x433x95645-004-32D0C70A.jpg.pagespeed.ic.b8so98wyW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7"/>
          <a:stretch/>
        </p:blipFill>
        <p:spPr bwMode="auto">
          <a:xfrm>
            <a:off x="6078045" y="838201"/>
            <a:ext cx="298975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ku\Desktop\STE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761999"/>
            <a:ext cx="1811867" cy="582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2743200" y="4343400"/>
            <a:ext cx="5867400" cy="224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Laser with wavelength in emission of </a:t>
            </a:r>
            <a:r>
              <a:rPr lang="en-US" altLang="en-US" dirty="0" err="1">
                <a:latin typeface="Arial" charset="0"/>
              </a:rPr>
              <a:t>fluorphore</a:t>
            </a:r>
            <a:r>
              <a:rPr lang="en-US" altLang="en-US" dirty="0">
                <a:latin typeface="Arial" charset="0"/>
              </a:rPr>
              <a:t> “deactivates”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Concentric lasers, scanning configuration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Resolution down to 50 nm (x-y)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3D confinement also possible (100 nm)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987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Stimulated emission depletion: STED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194" name="Picture 2" descr="C:\Users\Uku\Desktop\STE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6"/>
          <a:stretch/>
        </p:blipFill>
        <p:spPr bwMode="auto">
          <a:xfrm>
            <a:off x="457200" y="761999"/>
            <a:ext cx="5198533" cy="582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photoeditor61.files.wordpress.com/2014/10/human-cell-super-resolution-dr-kandasamy-biomedical-microscopy-core-univg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59161" y="2287000"/>
            <a:ext cx="5638801" cy="27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43952" y="838200"/>
            <a:ext cx="1242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confocal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43952" y="3810000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STED</a:t>
            </a:r>
          </a:p>
        </p:txBody>
      </p:sp>
    </p:spTree>
    <p:extLst>
      <p:ext uri="{BB962C8B-B14F-4D97-AF65-F5344CB8AC3E}">
        <p14:creationId xmlns:p14="http://schemas.microsoft.com/office/powerpoint/2010/main" val="1096225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Total Internal Reflection microscopy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38" name="Picture 2" descr="http://macao.communications.museum/images/exhibits/2_8_4_2_e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066800"/>
            <a:ext cx="8550499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osa-opn.org/opn/media/Images/photocontests/gallery10-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" t="25298" r="78" b="24522"/>
          <a:stretch/>
        </p:blipFill>
        <p:spPr bwMode="auto">
          <a:xfrm>
            <a:off x="1219200" y="3962400"/>
            <a:ext cx="5990178" cy="249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6224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Total Internal Reflection microscopy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2" name="Picture 6" descr="http://www.microscopyu.com/articles/fluorescence/tirf/images/tirfintrofigur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4068434" cy="2221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www.nature.com/nrm/journal/v7/n6/images/nrm1940-i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62000"/>
            <a:ext cx="3940950" cy="291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microscopyu.com/articles/fluorescence/images/fluorointrofigure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809" y="3794828"/>
            <a:ext cx="7155581" cy="305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7042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Total Internal Reflection microscopy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68325" y="3656012"/>
            <a:ext cx="3976688" cy="251618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pic>
        <p:nvPicPr>
          <p:cNvPr id="6" name="Picture 5" descr="D:\Presentations, Papers, and other Documents\BMES2001\Working files\f7 tira.TIF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963613"/>
            <a:ext cx="3035300" cy="1816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Presentations, Papers, and other Documents\BMES2001\Working files\f7 tir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2927350"/>
            <a:ext cx="3035300" cy="18161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Presentations, Papers, and other Documents\BMES2001\Working files\f7 tirc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4857750"/>
            <a:ext cx="3035300" cy="1816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D:\Presentations, Papers, and other Documents\BMES2001\Working files\f7 epi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963613"/>
            <a:ext cx="3975100" cy="25019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3770313"/>
            <a:ext cx="3714750" cy="166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128713" y="4992688"/>
            <a:ext cx="2463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altLang="en-US"/>
              <a:t>YAG substrate (n=1.8)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139825" y="5238750"/>
            <a:ext cx="33607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l"/>
            <a:r>
              <a:rPr lang="en-US" altLang="en-US" dirty="0"/>
              <a:t>SiO</a:t>
            </a:r>
            <a:r>
              <a:rPr lang="en-US" altLang="en-US" baseline="-25000" dirty="0"/>
              <a:t>2</a:t>
            </a:r>
            <a:r>
              <a:rPr lang="en-US" altLang="en-US" dirty="0"/>
              <a:t> layer (8.6 nm thick, n=1.5)</a:t>
            </a:r>
          </a:p>
        </p:txBody>
      </p:sp>
    </p:spTree>
    <p:extLst>
      <p:ext uri="{BB962C8B-B14F-4D97-AF65-F5344CB8AC3E}">
        <p14:creationId xmlns:p14="http://schemas.microsoft.com/office/powerpoint/2010/main" val="161657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Phase contrast microscopy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388" name="Picture 4" descr="contrastmo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r="33928" b="17537"/>
          <a:stretch>
            <a:fillRect/>
          </a:stretch>
        </p:blipFill>
        <p:spPr bwMode="auto">
          <a:xfrm>
            <a:off x="228600" y="762000"/>
            <a:ext cx="4953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phasepath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05000"/>
            <a:ext cx="37338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11188" y="3124200"/>
            <a:ext cx="1519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Brightfield</a:t>
            </a:r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419600"/>
            <a:ext cx="4114800" cy="219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000375" y="3124200"/>
            <a:ext cx="193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Phase contrast</a:t>
            </a:r>
          </a:p>
        </p:txBody>
      </p:sp>
    </p:spTree>
    <p:extLst>
      <p:ext uri="{BB962C8B-B14F-4D97-AF65-F5344CB8AC3E}">
        <p14:creationId xmlns:p14="http://schemas.microsoft.com/office/powerpoint/2010/main" val="2453939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Phase contrast microscopy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7412" name="Picture 5" descr="contrastmo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b="17537"/>
          <a:stretch>
            <a:fillRect/>
          </a:stretch>
        </p:blipFill>
        <p:spPr bwMode="auto">
          <a:xfrm>
            <a:off x="228600" y="609600"/>
            <a:ext cx="868680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phasepath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057650"/>
            <a:ext cx="28194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685800" y="3429000"/>
            <a:ext cx="1519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Brightfield</a:t>
            </a:r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5791200" y="3581400"/>
            <a:ext cx="310197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Differential</a:t>
            </a:r>
          </a:p>
          <a:p>
            <a:pPr algn="ctr" eaLnBrk="1" hangingPunct="1"/>
            <a:r>
              <a:rPr lang="en-US" altLang="en-US"/>
              <a:t>Interference</a:t>
            </a:r>
          </a:p>
          <a:p>
            <a:pPr algn="ctr" eaLnBrk="1" hangingPunct="1"/>
            <a:r>
              <a:rPr lang="en-US" altLang="en-US"/>
              <a:t>Contrast</a:t>
            </a:r>
          </a:p>
          <a:p>
            <a:pPr algn="ctr" eaLnBrk="1" hangingPunct="1"/>
            <a:r>
              <a:rPr lang="en-US" altLang="en-US"/>
              <a:t>(DIC)</a:t>
            </a:r>
          </a:p>
          <a:p>
            <a:pPr algn="ctr" eaLnBrk="1" hangingPunct="1"/>
            <a:r>
              <a:rPr lang="en-US" altLang="en-US"/>
              <a:t>(beyond the scope here)</a:t>
            </a:r>
          </a:p>
        </p:txBody>
      </p:sp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3429000" y="3429000"/>
            <a:ext cx="193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Phase contrast</a:t>
            </a:r>
          </a:p>
        </p:txBody>
      </p:sp>
    </p:spTree>
    <p:extLst>
      <p:ext uri="{BB962C8B-B14F-4D97-AF65-F5344CB8AC3E}">
        <p14:creationId xmlns:p14="http://schemas.microsoft.com/office/powerpoint/2010/main" val="4204316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Fluorescence</a:t>
            </a: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2532" name="Picture 8" descr="fluorescenceintrofigur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"/>
          <a:stretch/>
        </p:blipFill>
        <p:spPr bwMode="auto">
          <a:xfrm>
            <a:off x="152400" y="785811"/>
            <a:ext cx="4419600" cy="376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533" name="Object 10"/>
          <p:cNvGraphicFramePr>
            <a:graphicFrameLocks noChangeAspect="1"/>
          </p:cNvGraphicFramePr>
          <p:nvPr/>
        </p:nvGraphicFramePr>
        <p:xfrm>
          <a:off x="4572000" y="814387"/>
          <a:ext cx="4237038" cy="398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3" imgW="4236720" imgH="3986784" progId="Origin50.Graph">
                  <p:embed/>
                </p:oleObj>
              </mc:Choice>
              <mc:Fallback>
                <p:oleObj name="Graph" r:id="rId3" imgW="4236720" imgH="3986784" progId="Origin50.Graph">
                  <p:embed/>
                  <p:pic>
                    <p:nvPicPr>
                      <p:cNvPr id="2253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814387"/>
                        <a:ext cx="4237038" cy="398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352425" y="4724400"/>
            <a:ext cx="5257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Wide range of fluorescent molecules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rial" charset="0"/>
              </a:rPr>
              <a:t>Early examples: fluorescein / </a:t>
            </a:r>
            <a:r>
              <a:rPr lang="en-US" altLang="en-US" sz="1800" dirty="0" err="1">
                <a:latin typeface="Arial" charset="0"/>
              </a:rPr>
              <a:t>rhodamine</a:t>
            </a: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Modified versions: Texas Red, Alexa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Semiconductor / quantum dots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Hybrids: Brilliant™ series from BD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</p:txBody>
      </p:sp>
      <p:pic>
        <p:nvPicPr>
          <p:cNvPr id="22554" name="Picture 26" descr="Skeletal formul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048250"/>
            <a:ext cx="19050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Fluorescence microscopy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1"/>
            <a:ext cx="8067220" cy="547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9"/>
          <a:stretch/>
        </p:blipFill>
        <p:spPr bwMode="auto">
          <a:xfrm>
            <a:off x="581023" y="1146018"/>
            <a:ext cx="3838577" cy="3267075"/>
          </a:xfrm>
          <a:prstGeom prst="rect">
            <a:avLst/>
          </a:prstGeom>
          <a:noFill/>
          <a:ln w="158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04127" y="1958482"/>
            <a:ext cx="4072732" cy="335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Fluorescence microscopy / Immunohistochemistry</a:t>
            </a: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58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26306"/>
            <a:ext cx="5162550" cy="25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1695" name="Group 15"/>
          <p:cNvGrpSpPr>
            <a:grpSpLocks/>
          </p:cNvGrpSpPr>
          <p:nvPr/>
        </p:nvGrpSpPr>
        <p:grpSpPr bwMode="auto">
          <a:xfrm>
            <a:off x="2057400" y="1764506"/>
            <a:ext cx="1828800" cy="609600"/>
            <a:chOff x="2112" y="1200"/>
            <a:chExt cx="1296" cy="432"/>
          </a:xfrm>
        </p:grpSpPr>
        <p:sp>
          <p:nvSpPr>
            <p:cNvPr id="24583" name="AutoShape 11"/>
            <p:cNvSpPr>
              <a:spLocks noChangeArrowheads="1"/>
            </p:cNvSpPr>
            <p:nvPr/>
          </p:nvSpPr>
          <p:spPr bwMode="auto">
            <a:xfrm>
              <a:off x="2112" y="1200"/>
              <a:ext cx="192" cy="288"/>
            </a:xfrm>
            <a:prstGeom prst="irregularSeal1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584" name="AutoShape 12"/>
            <p:cNvSpPr>
              <a:spLocks noChangeArrowheads="1"/>
            </p:cNvSpPr>
            <p:nvPr/>
          </p:nvSpPr>
          <p:spPr bwMode="auto">
            <a:xfrm>
              <a:off x="2496" y="1200"/>
              <a:ext cx="192" cy="288"/>
            </a:xfrm>
            <a:prstGeom prst="irregularSeal1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585" name="AutoShape 13"/>
            <p:cNvSpPr>
              <a:spLocks noChangeArrowheads="1"/>
            </p:cNvSpPr>
            <p:nvPr/>
          </p:nvSpPr>
          <p:spPr bwMode="auto">
            <a:xfrm>
              <a:off x="3216" y="1200"/>
              <a:ext cx="192" cy="288"/>
            </a:xfrm>
            <a:prstGeom prst="irregularSeal1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586" name="AutoShape 14"/>
            <p:cNvSpPr>
              <a:spLocks noChangeArrowheads="1"/>
            </p:cNvSpPr>
            <p:nvPr/>
          </p:nvSpPr>
          <p:spPr bwMode="auto">
            <a:xfrm>
              <a:off x="2688" y="1344"/>
              <a:ext cx="192" cy="288"/>
            </a:xfrm>
            <a:prstGeom prst="irregularSeal1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4582" name="Rectangle 16"/>
          <p:cNvSpPr>
            <a:spLocks noChangeArrowheads="1"/>
          </p:cNvSpPr>
          <p:nvPr/>
        </p:nvSpPr>
        <p:spPr bwMode="auto">
          <a:xfrm>
            <a:off x="304800" y="3505200"/>
            <a:ext cx="49149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Biomolecular identity provided by tagging with fluorescent molecules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antibodies; the most robust, molecule specific system around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specialized molecules; phalloidin binds f-actin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these require fixation (killing) and staining of cells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Vital dyes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compounds that can enter live cells</a:t>
            </a:r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04127" y="1958482"/>
            <a:ext cx="4072732" cy="335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71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Contemporary fluorescence microscopy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990600" y="1981200"/>
            <a:ext cx="38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066800" y="4876800"/>
            <a:ext cx="38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124200" y="4876800"/>
            <a:ext cx="38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527310" y="990600"/>
          <a:ext cx="3260203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276344" imgH="4061460" progId="Origin50.Graph">
                  <p:embed/>
                </p:oleObj>
              </mc:Choice>
              <mc:Fallback>
                <p:oleObj name="Graph" r:id="rId2" imgW="4276344" imgH="4061460" progId="Origin50.Graph">
                  <p:embed/>
                  <p:pic>
                    <p:nvPicPr>
                      <p:cNvPr id="266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310" y="990600"/>
                        <a:ext cx="3260203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2" name="Picture 8" descr="g0018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2000"/>
            <a:ext cx="4600575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247650" y="4191000"/>
            <a:ext cx="37623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Molecular identity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Molecular conformation / activity / state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High sensitivity – single molecule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Multicolor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However, limits on resolution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</TotalTime>
  <Words>894</Words>
  <Application>Microsoft Office PowerPoint</Application>
  <PresentationFormat>On-screen Show (4:3)</PresentationFormat>
  <Paragraphs>160</Paragraphs>
  <Slides>34</Slides>
  <Notes>21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Symbol</vt:lpstr>
      <vt:lpstr>Times New Roman</vt:lpstr>
      <vt:lpstr>Wingdings</vt:lpstr>
      <vt:lpstr>Default Design</vt:lpstr>
      <vt:lpstr>Graph</vt:lpstr>
      <vt:lpstr>PowerPoint Presentation</vt:lpstr>
      <vt:lpstr>Microscopy</vt:lpstr>
      <vt:lpstr>Transmission / brightfield microscopy</vt:lpstr>
      <vt:lpstr>Phase contrast microscopy</vt:lpstr>
      <vt:lpstr>Phase contrast microscopy</vt:lpstr>
      <vt:lpstr>Fluorescence</vt:lpstr>
      <vt:lpstr>Fluorescence microscopy</vt:lpstr>
      <vt:lpstr>Fluorescence microscopy / Immunohistochemistry</vt:lpstr>
      <vt:lpstr>Contemporary fluorescence microscopy</vt:lpstr>
      <vt:lpstr>Green Fluorescent Protein</vt:lpstr>
      <vt:lpstr>Cellular structures are small</vt:lpstr>
      <vt:lpstr>Spatial limits to light</vt:lpstr>
      <vt:lpstr>Diffraction limit</vt:lpstr>
      <vt:lpstr>Fluorescence microscopy – digital imaging</vt:lpstr>
      <vt:lpstr>Deconvolution</vt:lpstr>
      <vt:lpstr>Diffraction limit</vt:lpstr>
      <vt:lpstr>Single molecule imaging</vt:lpstr>
      <vt:lpstr>Photoactivated Localization  Microscopy (PALM / FPALM)</vt:lpstr>
      <vt:lpstr>3D – manipulation of point spread function</vt:lpstr>
      <vt:lpstr>Out of plane light is problematic</vt:lpstr>
      <vt:lpstr>Out of plane light is problematic</vt:lpstr>
      <vt:lpstr>Confocal – rejection of out-of-plane</vt:lpstr>
      <vt:lpstr>Scanning confocal – confinement of illumination</vt:lpstr>
      <vt:lpstr>Out of plane light is problematic</vt:lpstr>
      <vt:lpstr>Multiphoton</vt:lpstr>
      <vt:lpstr>https://www.janelia.org/lab/betzig-lab</vt:lpstr>
      <vt:lpstr>Light sheet microscopy</vt:lpstr>
      <vt:lpstr>Generating a light sheet</vt:lpstr>
      <vt:lpstr>Unusual configuration</vt:lpstr>
      <vt:lpstr>Stimulated emission depletion: STED</vt:lpstr>
      <vt:lpstr>Stimulated emission depletion: STED</vt:lpstr>
      <vt:lpstr>Total Internal Reflection microscopy</vt:lpstr>
      <vt:lpstr>Total Internal Reflection microscopy</vt:lpstr>
      <vt:lpstr>Total Internal Reflection microscopy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Kam, Lance C.</cp:lastModifiedBy>
  <cp:revision>98</cp:revision>
  <dcterms:created xsi:type="dcterms:W3CDTF">1601-01-01T00:00:00Z</dcterms:created>
  <dcterms:modified xsi:type="dcterms:W3CDTF">2024-12-09T01:21:03Z</dcterms:modified>
</cp:coreProperties>
</file>