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6"/>
  </p:notesMasterIdLst>
  <p:handoutMasterIdLst>
    <p:handoutMasterId r:id="rId7"/>
  </p:handoutMasterIdLst>
  <p:sldIdLst>
    <p:sldId id="280" r:id="rId2"/>
    <p:sldId id="282" r:id="rId3"/>
    <p:sldId id="275" r:id="rId4"/>
    <p:sldId id="284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5B9BD5"/>
    <a:srgbClr val="FF00FF"/>
    <a:srgbClr val="0066FF"/>
    <a:srgbClr val="FF3399"/>
    <a:srgbClr val="66FF33"/>
    <a:srgbClr val="FF6600"/>
    <a:srgbClr val="FF9933"/>
    <a:srgbClr val="FF3300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8" autoAdjust="0"/>
    <p:restoredTop sz="94333" autoAdjust="0"/>
  </p:normalViewPr>
  <p:slideViewPr>
    <p:cSldViewPr snapToObjects="1">
      <p:cViewPr varScale="1">
        <p:scale>
          <a:sx n="68" d="100"/>
          <a:sy n="68" d="100"/>
        </p:scale>
        <p:origin x="1440" y="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156" d="100"/>
          <a:sy n="156" d="100"/>
        </p:scale>
        <p:origin x="-6704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3270716\Documents\NIMS&#36899;&#25658;&#12475;&#12531;&#12479;&#12540;\181226\TMW-4M3%20dis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847700320182487E-2"/>
          <c:y val="5.3097531252826659E-2"/>
          <c:w val="0.84661593217078235"/>
          <c:h val="0.73814426543587242"/>
        </c:manualLayout>
      </c:layout>
      <c:scatterChart>
        <c:scatterStyle val="lineMarker"/>
        <c:varyColors val="0"/>
        <c:ser>
          <c:idx val="0"/>
          <c:order val="0"/>
          <c:tx>
            <c:strRef>
              <c:f>'LX722WD3_1-3次γ''分布(nm)'!$B$2</c:f>
              <c:strCache>
                <c:ptCount val="1"/>
                <c:pt idx="0">
                  <c:v>外周γ'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bg1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'LX722WD3_1-3次γ''分布(nm)'!$H$5:$H$90</c:f>
              <c:numCache>
                <c:formatCode>General</c:formatCode>
                <c:ptCount val="8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20</c:v>
                </c:pt>
                <c:pt idx="11">
                  <c:v>30</c:v>
                </c:pt>
                <c:pt idx="12">
                  <c:v>40</c:v>
                </c:pt>
                <c:pt idx="13">
                  <c:v>50</c:v>
                </c:pt>
                <c:pt idx="14">
                  <c:v>60</c:v>
                </c:pt>
                <c:pt idx="15">
                  <c:v>70</c:v>
                </c:pt>
                <c:pt idx="16">
                  <c:v>80</c:v>
                </c:pt>
                <c:pt idx="17">
                  <c:v>90</c:v>
                </c:pt>
                <c:pt idx="18">
                  <c:v>100</c:v>
                </c:pt>
                <c:pt idx="19">
                  <c:v>110</c:v>
                </c:pt>
                <c:pt idx="20">
                  <c:v>120</c:v>
                </c:pt>
                <c:pt idx="21">
                  <c:v>130</c:v>
                </c:pt>
                <c:pt idx="22">
                  <c:v>140</c:v>
                </c:pt>
                <c:pt idx="23">
                  <c:v>150</c:v>
                </c:pt>
                <c:pt idx="24">
                  <c:v>160</c:v>
                </c:pt>
                <c:pt idx="25">
                  <c:v>170</c:v>
                </c:pt>
                <c:pt idx="26">
                  <c:v>180</c:v>
                </c:pt>
                <c:pt idx="27">
                  <c:v>190</c:v>
                </c:pt>
                <c:pt idx="28">
                  <c:v>200</c:v>
                </c:pt>
                <c:pt idx="29">
                  <c:v>210</c:v>
                </c:pt>
                <c:pt idx="30">
                  <c:v>220</c:v>
                </c:pt>
                <c:pt idx="31">
                  <c:v>230</c:v>
                </c:pt>
                <c:pt idx="32">
                  <c:v>240</c:v>
                </c:pt>
                <c:pt idx="33">
                  <c:v>250</c:v>
                </c:pt>
                <c:pt idx="34">
                  <c:v>260</c:v>
                </c:pt>
                <c:pt idx="35">
                  <c:v>270</c:v>
                </c:pt>
                <c:pt idx="36">
                  <c:v>280</c:v>
                </c:pt>
                <c:pt idx="37">
                  <c:v>290</c:v>
                </c:pt>
                <c:pt idx="38">
                  <c:v>300</c:v>
                </c:pt>
                <c:pt idx="39">
                  <c:v>310</c:v>
                </c:pt>
                <c:pt idx="40">
                  <c:v>320</c:v>
                </c:pt>
                <c:pt idx="41">
                  <c:v>330</c:v>
                </c:pt>
                <c:pt idx="42">
                  <c:v>340</c:v>
                </c:pt>
                <c:pt idx="43">
                  <c:v>350</c:v>
                </c:pt>
                <c:pt idx="44">
                  <c:v>360</c:v>
                </c:pt>
                <c:pt idx="45">
                  <c:v>370</c:v>
                </c:pt>
                <c:pt idx="46">
                  <c:v>380</c:v>
                </c:pt>
                <c:pt idx="47">
                  <c:v>390</c:v>
                </c:pt>
                <c:pt idx="48">
                  <c:v>400</c:v>
                </c:pt>
                <c:pt idx="49">
                  <c:v>410</c:v>
                </c:pt>
                <c:pt idx="50">
                  <c:v>420</c:v>
                </c:pt>
                <c:pt idx="51">
                  <c:v>430</c:v>
                </c:pt>
                <c:pt idx="52">
                  <c:v>440</c:v>
                </c:pt>
                <c:pt idx="53">
                  <c:v>450</c:v>
                </c:pt>
                <c:pt idx="54">
                  <c:v>460</c:v>
                </c:pt>
                <c:pt idx="55">
                  <c:v>470</c:v>
                </c:pt>
                <c:pt idx="56">
                  <c:v>480</c:v>
                </c:pt>
                <c:pt idx="57">
                  <c:v>490</c:v>
                </c:pt>
                <c:pt idx="58">
                  <c:v>500</c:v>
                </c:pt>
                <c:pt idx="59">
                  <c:v>510</c:v>
                </c:pt>
                <c:pt idx="60">
                  <c:v>520</c:v>
                </c:pt>
                <c:pt idx="61">
                  <c:v>530</c:v>
                </c:pt>
                <c:pt idx="62">
                  <c:v>540</c:v>
                </c:pt>
                <c:pt idx="63">
                  <c:v>550</c:v>
                </c:pt>
                <c:pt idx="64">
                  <c:v>560</c:v>
                </c:pt>
                <c:pt idx="65">
                  <c:v>570</c:v>
                </c:pt>
                <c:pt idx="66">
                  <c:v>580</c:v>
                </c:pt>
                <c:pt idx="67">
                  <c:v>590</c:v>
                </c:pt>
                <c:pt idx="68">
                  <c:v>600</c:v>
                </c:pt>
                <c:pt idx="69">
                  <c:v>900</c:v>
                </c:pt>
                <c:pt idx="70">
                  <c:v>1000</c:v>
                </c:pt>
                <c:pt idx="71">
                  <c:v>1500</c:v>
                </c:pt>
                <c:pt idx="72">
                  <c:v>2000</c:v>
                </c:pt>
                <c:pt idx="73">
                  <c:v>2500</c:v>
                </c:pt>
                <c:pt idx="74">
                  <c:v>3000</c:v>
                </c:pt>
                <c:pt idx="75">
                  <c:v>3500</c:v>
                </c:pt>
                <c:pt idx="76">
                  <c:v>4000</c:v>
                </c:pt>
                <c:pt idx="77">
                  <c:v>4500</c:v>
                </c:pt>
                <c:pt idx="78">
                  <c:v>5000</c:v>
                </c:pt>
                <c:pt idx="79">
                  <c:v>5500</c:v>
                </c:pt>
                <c:pt idx="80">
                  <c:v>6000</c:v>
                </c:pt>
                <c:pt idx="81">
                  <c:v>6500</c:v>
                </c:pt>
                <c:pt idx="82">
                  <c:v>7000</c:v>
                </c:pt>
                <c:pt idx="83">
                  <c:v>7500</c:v>
                </c:pt>
                <c:pt idx="84">
                  <c:v>8000</c:v>
                </c:pt>
                <c:pt idx="85">
                  <c:v>8500</c:v>
                </c:pt>
              </c:numCache>
            </c:numRef>
          </c:xVal>
          <c:yVal>
            <c:numRef>
              <c:f>'LX722WD3_1-3次γ''分布(nm)'!$K$5:$K$90</c:f>
              <c:numCache>
                <c:formatCode>0.0000_ </c:formatCode>
                <c:ptCount val="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1.7193299826602428E-2</c:v>
                </c:pt>
                <c:pt idx="5">
                  <c:v>0</c:v>
                </c:pt>
                <c:pt idx="6">
                  <c:v>0</c:v>
                </c:pt>
                <c:pt idx="7">
                  <c:v>2.8564512371695622E-2</c:v>
                </c:pt>
                <c:pt idx="8">
                  <c:v>3.2693785821876153E-2</c:v>
                </c:pt>
                <c:pt idx="9">
                  <c:v>5.0090072653819685E-2</c:v>
                </c:pt>
                <c:pt idx="10">
                  <c:v>0.77629118622046289</c:v>
                </c:pt>
                <c:pt idx="11">
                  <c:v>1.3011855606975957</c:v>
                </c:pt>
                <c:pt idx="12">
                  <c:v>1.6004386925255225</c:v>
                </c:pt>
                <c:pt idx="13">
                  <c:v>1.7208235515027019</c:v>
                </c:pt>
                <c:pt idx="14">
                  <c:v>1.3977439609283417</c:v>
                </c:pt>
                <c:pt idx="15">
                  <c:v>0.90246364576316085</c:v>
                </c:pt>
                <c:pt idx="16">
                  <c:v>0.76945472556247885</c:v>
                </c:pt>
                <c:pt idx="17">
                  <c:v>0.69049550527083459</c:v>
                </c:pt>
                <c:pt idx="18">
                  <c:v>0.49538195125398093</c:v>
                </c:pt>
                <c:pt idx="19">
                  <c:v>0.29918538428890407</c:v>
                </c:pt>
                <c:pt idx="20">
                  <c:v>0.30443128623681498</c:v>
                </c:pt>
                <c:pt idx="21">
                  <c:v>0.4241392801619806</c:v>
                </c:pt>
                <c:pt idx="22">
                  <c:v>0.527568078288427</c:v>
                </c:pt>
                <c:pt idx="23">
                  <c:v>0.46407579451904873</c:v>
                </c:pt>
                <c:pt idx="24">
                  <c:v>0.42373314617661578</c:v>
                </c:pt>
                <c:pt idx="25">
                  <c:v>0.52587585219016963</c:v>
                </c:pt>
                <c:pt idx="26">
                  <c:v>0.33654971615904256</c:v>
                </c:pt>
                <c:pt idx="27">
                  <c:v>0.65478955789826476</c:v>
                </c:pt>
                <c:pt idx="28">
                  <c:v>0.57275048416027441</c:v>
                </c:pt>
                <c:pt idx="29">
                  <c:v>0.69181544072327028</c:v>
                </c:pt>
                <c:pt idx="30">
                  <c:v>0.43784630564575727</c:v>
                </c:pt>
                <c:pt idx="31">
                  <c:v>0.62253574418473134</c:v>
                </c:pt>
                <c:pt idx="32">
                  <c:v>0.81876616144477277</c:v>
                </c:pt>
                <c:pt idx="33">
                  <c:v>0.65377422119599726</c:v>
                </c:pt>
                <c:pt idx="34">
                  <c:v>1.2315336952331013</c:v>
                </c:pt>
                <c:pt idx="35">
                  <c:v>1.049551819494652</c:v>
                </c:pt>
                <c:pt idx="36">
                  <c:v>1.433517678445049</c:v>
                </c:pt>
                <c:pt idx="37">
                  <c:v>0.66748124494091854</c:v>
                </c:pt>
                <c:pt idx="38">
                  <c:v>1.1901080269870241</c:v>
                </c:pt>
                <c:pt idx="39">
                  <c:v>1.3973040583742078</c:v>
                </c:pt>
                <c:pt idx="40">
                  <c:v>1.8754930123623983</c:v>
                </c:pt>
                <c:pt idx="41">
                  <c:v>2.1605652389210155</c:v>
                </c:pt>
                <c:pt idx="42">
                  <c:v>1.0746305878743703</c:v>
                </c:pt>
                <c:pt idx="43">
                  <c:v>1.3058562197714476</c:v>
                </c:pt>
                <c:pt idx="44">
                  <c:v>1.7138855208324266</c:v>
                </c:pt>
                <c:pt idx="45">
                  <c:v>1.0902329047102313</c:v>
                </c:pt>
                <c:pt idx="46">
                  <c:v>0.37696004944170747</c:v>
                </c:pt>
                <c:pt idx="47">
                  <c:v>0.41239524140365202</c:v>
                </c:pt>
                <c:pt idx="48">
                  <c:v>1.071483049487792</c:v>
                </c:pt>
                <c:pt idx="49">
                  <c:v>0.67431783427417979</c:v>
                </c:pt>
                <c:pt idx="50">
                  <c:v>0.46109747978560955</c:v>
                </c:pt>
                <c:pt idx="51">
                  <c:v>0.74532359677280913</c:v>
                </c:pt>
                <c:pt idx="52">
                  <c:v>0.51802392789349616</c:v>
                </c:pt>
                <c:pt idx="53">
                  <c:v>0.54232428033630431</c:v>
                </c:pt>
                <c:pt idx="54">
                  <c:v>0.27965710965184426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0.38965173822321647</c:v>
                </c:pt>
                <c:pt idx="63">
                  <c:v>0</c:v>
                </c:pt>
                <c:pt idx="69" formatCode="General">
                  <c:v>0</c:v>
                </c:pt>
                <c:pt idx="70">
                  <c:v>0.30880756135749943</c:v>
                </c:pt>
                <c:pt idx="71">
                  <c:v>0.35297122542560666</c:v>
                </c:pt>
                <c:pt idx="72">
                  <c:v>0.51263865854207114</c:v>
                </c:pt>
                <c:pt idx="73">
                  <c:v>1.095018678121622</c:v>
                </c:pt>
                <c:pt idx="74">
                  <c:v>1.5982355711529141</c:v>
                </c:pt>
                <c:pt idx="75">
                  <c:v>1.7277594766039366</c:v>
                </c:pt>
                <c:pt idx="76">
                  <c:v>1.6427909585104932</c:v>
                </c:pt>
                <c:pt idx="77">
                  <c:v>1.0617896229053947</c:v>
                </c:pt>
                <c:pt idx="78">
                  <c:v>0.6397362511719672</c:v>
                </c:pt>
                <c:pt idx="79">
                  <c:v>0.40723958547008304</c:v>
                </c:pt>
                <c:pt idx="80">
                  <c:v>0.41968648613432324</c:v>
                </c:pt>
                <c:pt idx="81">
                  <c:v>5.4032719389177052E-2</c:v>
                </c:pt>
                <c:pt idx="82">
                  <c:v>0.12125717900955001</c:v>
                </c:pt>
                <c:pt idx="83">
                  <c:v>0</c:v>
                </c:pt>
                <c:pt idx="84">
                  <c:v>8.1326222276949772E-2</c:v>
                </c:pt>
                <c:pt idx="8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80F-4ABD-9177-5D87F7B042AF}"/>
            </c:ext>
          </c:extLst>
        </c:ser>
        <c:ser>
          <c:idx val="1"/>
          <c:order val="1"/>
          <c:tx>
            <c:strRef>
              <c:f>'LX722WD3_1-3次γ''分布(nm)'!$O$2</c:f>
              <c:strCache>
                <c:ptCount val="1"/>
                <c:pt idx="0">
                  <c:v>中間γ'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'LX722WD3_1-3次γ''分布(nm)'!$U$5:$U$87</c:f>
              <c:numCache>
                <c:formatCode>General</c:formatCode>
                <c:ptCount val="8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20</c:v>
                </c:pt>
                <c:pt idx="11">
                  <c:v>30</c:v>
                </c:pt>
                <c:pt idx="12">
                  <c:v>40</c:v>
                </c:pt>
                <c:pt idx="13">
                  <c:v>50</c:v>
                </c:pt>
                <c:pt idx="14">
                  <c:v>60</c:v>
                </c:pt>
                <c:pt idx="15">
                  <c:v>70</c:v>
                </c:pt>
                <c:pt idx="16">
                  <c:v>80</c:v>
                </c:pt>
                <c:pt idx="17">
                  <c:v>90</c:v>
                </c:pt>
                <c:pt idx="18">
                  <c:v>100</c:v>
                </c:pt>
                <c:pt idx="19">
                  <c:v>110</c:v>
                </c:pt>
                <c:pt idx="20">
                  <c:v>120</c:v>
                </c:pt>
                <c:pt idx="21">
                  <c:v>130</c:v>
                </c:pt>
                <c:pt idx="22">
                  <c:v>140</c:v>
                </c:pt>
                <c:pt idx="23">
                  <c:v>150</c:v>
                </c:pt>
                <c:pt idx="24">
                  <c:v>160</c:v>
                </c:pt>
                <c:pt idx="25">
                  <c:v>170</c:v>
                </c:pt>
                <c:pt idx="26">
                  <c:v>180</c:v>
                </c:pt>
                <c:pt idx="27">
                  <c:v>190</c:v>
                </c:pt>
                <c:pt idx="28">
                  <c:v>200</c:v>
                </c:pt>
                <c:pt idx="29">
                  <c:v>210</c:v>
                </c:pt>
                <c:pt idx="30">
                  <c:v>220</c:v>
                </c:pt>
                <c:pt idx="31">
                  <c:v>230</c:v>
                </c:pt>
                <c:pt idx="32">
                  <c:v>240</c:v>
                </c:pt>
                <c:pt idx="33">
                  <c:v>250</c:v>
                </c:pt>
                <c:pt idx="34">
                  <c:v>260</c:v>
                </c:pt>
                <c:pt idx="35">
                  <c:v>270</c:v>
                </c:pt>
                <c:pt idx="36">
                  <c:v>280</c:v>
                </c:pt>
                <c:pt idx="37">
                  <c:v>290</c:v>
                </c:pt>
                <c:pt idx="38">
                  <c:v>300</c:v>
                </c:pt>
                <c:pt idx="39">
                  <c:v>310</c:v>
                </c:pt>
                <c:pt idx="40">
                  <c:v>320</c:v>
                </c:pt>
                <c:pt idx="41">
                  <c:v>330</c:v>
                </c:pt>
                <c:pt idx="42">
                  <c:v>340</c:v>
                </c:pt>
                <c:pt idx="43">
                  <c:v>350</c:v>
                </c:pt>
                <c:pt idx="44">
                  <c:v>360</c:v>
                </c:pt>
                <c:pt idx="45">
                  <c:v>370</c:v>
                </c:pt>
                <c:pt idx="46">
                  <c:v>380</c:v>
                </c:pt>
                <c:pt idx="47">
                  <c:v>390</c:v>
                </c:pt>
                <c:pt idx="48">
                  <c:v>400</c:v>
                </c:pt>
                <c:pt idx="49">
                  <c:v>410</c:v>
                </c:pt>
                <c:pt idx="50">
                  <c:v>420</c:v>
                </c:pt>
                <c:pt idx="51">
                  <c:v>430</c:v>
                </c:pt>
                <c:pt idx="52">
                  <c:v>440</c:v>
                </c:pt>
                <c:pt idx="53">
                  <c:v>450</c:v>
                </c:pt>
                <c:pt idx="54">
                  <c:v>460</c:v>
                </c:pt>
                <c:pt idx="55">
                  <c:v>470</c:v>
                </c:pt>
                <c:pt idx="56">
                  <c:v>480</c:v>
                </c:pt>
                <c:pt idx="57">
                  <c:v>490</c:v>
                </c:pt>
                <c:pt idx="58">
                  <c:v>500</c:v>
                </c:pt>
                <c:pt idx="59">
                  <c:v>510</c:v>
                </c:pt>
                <c:pt idx="60">
                  <c:v>520</c:v>
                </c:pt>
                <c:pt idx="61">
                  <c:v>530</c:v>
                </c:pt>
                <c:pt idx="62">
                  <c:v>540</c:v>
                </c:pt>
                <c:pt idx="63">
                  <c:v>550</c:v>
                </c:pt>
                <c:pt idx="64">
                  <c:v>560</c:v>
                </c:pt>
                <c:pt idx="65">
                  <c:v>570</c:v>
                </c:pt>
                <c:pt idx="66">
                  <c:v>580</c:v>
                </c:pt>
                <c:pt idx="67">
                  <c:v>590</c:v>
                </c:pt>
                <c:pt idx="68">
                  <c:v>600</c:v>
                </c:pt>
                <c:pt idx="70">
                  <c:v>1000</c:v>
                </c:pt>
                <c:pt idx="71">
                  <c:v>1500</c:v>
                </c:pt>
                <c:pt idx="72">
                  <c:v>2000</c:v>
                </c:pt>
                <c:pt idx="73">
                  <c:v>2500</c:v>
                </c:pt>
                <c:pt idx="74">
                  <c:v>3000</c:v>
                </c:pt>
                <c:pt idx="75">
                  <c:v>3500</c:v>
                </c:pt>
                <c:pt idx="76">
                  <c:v>4000</c:v>
                </c:pt>
                <c:pt idx="77">
                  <c:v>4500</c:v>
                </c:pt>
                <c:pt idx="78">
                  <c:v>5000</c:v>
                </c:pt>
                <c:pt idx="79">
                  <c:v>5500</c:v>
                </c:pt>
                <c:pt idx="80">
                  <c:v>6000</c:v>
                </c:pt>
                <c:pt idx="81">
                  <c:v>6500</c:v>
                </c:pt>
                <c:pt idx="82">
                  <c:v>7000</c:v>
                </c:pt>
              </c:numCache>
            </c:numRef>
          </c:xVal>
          <c:yVal>
            <c:numRef>
              <c:f>'LX722WD3_1-3次γ''分布(nm)'!$X$5:$X$87</c:f>
              <c:numCache>
                <c:formatCode>0.0000_ </c:formatCode>
                <c:ptCount val="8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8.0322975250782871E-3</c:v>
                </c:pt>
                <c:pt idx="4">
                  <c:v>0</c:v>
                </c:pt>
                <c:pt idx="5">
                  <c:v>1.4354749537392349E-2</c:v>
                </c:pt>
                <c:pt idx="6">
                  <c:v>1.6342941994094896E-2</c:v>
                </c:pt>
                <c:pt idx="7">
                  <c:v>2.513075265272004E-2</c:v>
                </c:pt>
                <c:pt idx="8">
                  <c:v>2.3560080611925188E-2</c:v>
                </c:pt>
                <c:pt idx="9">
                  <c:v>2.8152401458272767E-2</c:v>
                </c:pt>
                <c:pt idx="10">
                  <c:v>0.91869618150973587</c:v>
                </c:pt>
                <c:pt idx="11">
                  <c:v>1.1161617284877297</c:v>
                </c:pt>
                <c:pt idx="12">
                  <c:v>0.97038871151607065</c:v>
                </c:pt>
                <c:pt idx="13">
                  <c:v>0.59162139128660751</c:v>
                </c:pt>
                <c:pt idx="14">
                  <c:v>0.42819335360302002</c:v>
                </c:pt>
                <c:pt idx="15">
                  <c:v>0.24329303582993353</c:v>
                </c:pt>
                <c:pt idx="16">
                  <c:v>0.22657247925837323</c:v>
                </c:pt>
                <c:pt idx="17">
                  <c:v>0.36596345831902821</c:v>
                </c:pt>
                <c:pt idx="18">
                  <c:v>0.45539159546424557</c:v>
                </c:pt>
                <c:pt idx="19">
                  <c:v>0.46930882120042999</c:v>
                </c:pt>
                <c:pt idx="20">
                  <c:v>0.44161353806788683</c:v>
                </c:pt>
                <c:pt idx="21">
                  <c:v>0.52571336219700537</c:v>
                </c:pt>
                <c:pt idx="22">
                  <c:v>0.51406265533288709</c:v>
                </c:pt>
                <c:pt idx="23">
                  <c:v>0.82431744172590071</c:v>
                </c:pt>
                <c:pt idx="24">
                  <c:v>0.7146695600781886</c:v>
                </c:pt>
                <c:pt idx="25">
                  <c:v>0.51501697744781716</c:v>
                </c:pt>
                <c:pt idx="26">
                  <c:v>0.77803270966606941</c:v>
                </c:pt>
                <c:pt idx="27">
                  <c:v>0.84089882140406247</c:v>
                </c:pt>
                <c:pt idx="28">
                  <c:v>0.55748440565149748</c:v>
                </c:pt>
                <c:pt idx="29">
                  <c:v>0.80177153428835302</c:v>
                </c:pt>
                <c:pt idx="30">
                  <c:v>1.2386730921588605</c:v>
                </c:pt>
                <c:pt idx="31">
                  <c:v>1.0209082370550975</c:v>
                </c:pt>
                <c:pt idx="32">
                  <c:v>0.89505672545313852</c:v>
                </c:pt>
                <c:pt idx="33">
                  <c:v>1.3815036185088925</c:v>
                </c:pt>
                <c:pt idx="34">
                  <c:v>0.96140214148678416</c:v>
                </c:pt>
                <c:pt idx="35">
                  <c:v>1.3093527335338269</c:v>
                </c:pt>
                <c:pt idx="36">
                  <c:v>2.140211270277983</c:v>
                </c:pt>
                <c:pt idx="37">
                  <c:v>1.4021806421442851</c:v>
                </c:pt>
                <c:pt idx="38">
                  <c:v>1.7545449889416305</c:v>
                </c:pt>
                <c:pt idx="39">
                  <c:v>1.2513974178174545</c:v>
                </c:pt>
                <c:pt idx="40">
                  <c:v>1.8645109779609863</c:v>
                </c:pt>
                <c:pt idx="41">
                  <c:v>1.8602165164687996</c:v>
                </c:pt>
                <c:pt idx="42">
                  <c:v>1.6497880196802575</c:v>
                </c:pt>
                <c:pt idx="43">
                  <c:v>0.79781506209237707</c:v>
                </c:pt>
                <c:pt idx="44">
                  <c:v>0.67287811217764326</c:v>
                </c:pt>
                <c:pt idx="45">
                  <c:v>0.53464027105615919</c:v>
                </c:pt>
                <c:pt idx="46">
                  <c:v>1.1386082228810144</c:v>
                </c:pt>
                <c:pt idx="47">
                  <c:v>0.79823257737614073</c:v>
                </c:pt>
                <c:pt idx="48">
                  <c:v>1.0534944291525503</c:v>
                </c:pt>
                <c:pt idx="49">
                  <c:v>0.65812585074178742</c:v>
                </c:pt>
                <c:pt idx="50">
                  <c:v>0.45509337001716932</c:v>
                </c:pt>
                <c:pt idx="51">
                  <c:v>0.24534085524247692</c:v>
                </c:pt>
                <c:pt idx="52">
                  <c:v>0.25766754412044474</c:v>
                </c:pt>
                <c:pt idx="53">
                  <c:v>0.27047139405587756</c:v>
                </c:pt>
                <c:pt idx="54">
                  <c:v>0.28130695056632038</c:v>
                </c:pt>
                <c:pt idx="55">
                  <c:v>0</c:v>
                </c:pt>
                <c:pt idx="70">
                  <c:v>0</c:v>
                </c:pt>
                <c:pt idx="71">
                  <c:v>0.28415235136309214</c:v>
                </c:pt>
                <c:pt idx="72">
                  <c:v>0.60529711431791811</c:v>
                </c:pt>
                <c:pt idx="73">
                  <c:v>0.99915233814343341</c:v>
                </c:pt>
                <c:pt idx="74">
                  <c:v>1.6535618736315525</c:v>
                </c:pt>
                <c:pt idx="75">
                  <c:v>1.6630881538390621</c:v>
                </c:pt>
                <c:pt idx="76">
                  <c:v>1.1751000448735249</c:v>
                </c:pt>
                <c:pt idx="77">
                  <c:v>1.4999123636612584</c:v>
                </c:pt>
                <c:pt idx="78">
                  <c:v>0.74626819185780613</c:v>
                </c:pt>
                <c:pt idx="79">
                  <c:v>0.53075353736526643</c:v>
                </c:pt>
                <c:pt idx="80">
                  <c:v>0.22197101541268305</c:v>
                </c:pt>
                <c:pt idx="81">
                  <c:v>0.1979404668722064</c:v>
                </c:pt>
                <c:pt idx="82">
                  <c:v>6.9906268131533361E-2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80F-4ABD-9177-5D87F7B042AF}"/>
            </c:ext>
          </c:extLst>
        </c:ser>
        <c:ser>
          <c:idx val="2"/>
          <c:order val="2"/>
          <c:tx>
            <c:strRef>
              <c:f>'LX722WD3_1-3次γ''分布(nm)'!$AB$2</c:f>
              <c:strCache>
                <c:ptCount val="1"/>
                <c:pt idx="0">
                  <c:v>内部γ'</c:v>
                </c:pt>
              </c:strCache>
            </c:strRef>
          </c:tx>
          <c:spPr>
            <a:ln w="12700" cap="rnd">
              <a:solidFill>
                <a:srgbClr val="0000FF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bg1"/>
              </a:solidFill>
              <a:ln w="9525">
                <a:solidFill>
                  <a:srgbClr val="0000FF"/>
                </a:solidFill>
              </a:ln>
              <a:effectLst/>
            </c:spPr>
          </c:marker>
          <c:xVal>
            <c:numRef>
              <c:f>'LX722WD3_1-3次γ''分布(nm)'!$AH$5:$AH$85</c:f>
              <c:numCache>
                <c:formatCode>General</c:formatCode>
                <c:ptCount val="8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20</c:v>
                </c:pt>
                <c:pt idx="11">
                  <c:v>30</c:v>
                </c:pt>
                <c:pt idx="12">
                  <c:v>40</c:v>
                </c:pt>
                <c:pt idx="13">
                  <c:v>50</c:v>
                </c:pt>
                <c:pt idx="14">
                  <c:v>60</c:v>
                </c:pt>
                <c:pt idx="15">
                  <c:v>70</c:v>
                </c:pt>
                <c:pt idx="16">
                  <c:v>80</c:v>
                </c:pt>
                <c:pt idx="17">
                  <c:v>90</c:v>
                </c:pt>
                <c:pt idx="18">
                  <c:v>100</c:v>
                </c:pt>
                <c:pt idx="19">
                  <c:v>110</c:v>
                </c:pt>
                <c:pt idx="20">
                  <c:v>120</c:v>
                </c:pt>
                <c:pt idx="21">
                  <c:v>130</c:v>
                </c:pt>
                <c:pt idx="22">
                  <c:v>140</c:v>
                </c:pt>
                <c:pt idx="23">
                  <c:v>150</c:v>
                </c:pt>
                <c:pt idx="24">
                  <c:v>160</c:v>
                </c:pt>
                <c:pt idx="25">
                  <c:v>170</c:v>
                </c:pt>
                <c:pt idx="26">
                  <c:v>180</c:v>
                </c:pt>
                <c:pt idx="27">
                  <c:v>190</c:v>
                </c:pt>
                <c:pt idx="28">
                  <c:v>200</c:v>
                </c:pt>
                <c:pt idx="29">
                  <c:v>210</c:v>
                </c:pt>
                <c:pt idx="30">
                  <c:v>220</c:v>
                </c:pt>
                <c:pt idx="31">
                  <c:v>230</c:v>
                </c:pt>
                <c:pt idx="32">
                  <c:v>240</c:v>
                </c:pt>
                <c:pt idx="33">
                  <c:v>250</c:v>
                </c:pt>
                <c:pt idx="34">
                  <c:v>260</c:v>
                </c:pt>
                <c:pt idx="35">
                  <c:v>270</c:v>
                </c:pt>
                <c:pt idx="36">
                  <c:v>280</c:v>
                </c:pt>
                <c:pt idx="37">
                  <c:v>290</c:v>
                </c:pt>
                <c:pt idx="38">
                  <c:v>300</c:v>
                </c:pt>
                <c:pt idx="39">
                  <c:v>310</c:v>
                </c:pt>
                <c:pt idx="40">
                  <c:v>320</c:v>
                </c:pt>
                <c:pt idx="41">
                  <c:v>330</c:v>
                </c:pt>
                <c:pt idx="42">
                  <c:v>340</c:v>
                </c:pt>
                <c:pt idx="43">
                  <c:v>350</c:v>
                </c:pt>
                <c:pt idx="44">
                  <c:v>360</c:v>
                </c:pt>
                <c:pt idx="45">
                  <c:v>370</c:v>
                </c:pt>
                <c:pt idx="46">
                  <c:v>380</c:v>
                </c:pt>
                <c:pt idx="47">
                  <c:v>390</c:v>
                </c:pt>
                <c:pt idx="48">
                  <c:v>400</c:v>
                </c:pt>
                <c:pt idx="49">
                  <c:v>410</c:v>
                </c:pt>
                <c:pt idx="50">
                  <c:v>420</c:v>
                </c:pt>
                <c:pt idx="51">
                  <c:v>430</c:v>
                </c:pt>
                <c:pt idx="52">
                  <c:v>440</c:v>
                </c:pt>
                <c:pt idx="53">
                  <c:v>450</c:v>
                </c:pt>
                <c:pt idx="54">
                  <c:v>460</c:v>
                </c:pt>
                <c:pt idx="55">
                  <c:v>470</c:v>
                </c:pt>
                <c:pt idx="56">
                  <c:v>480</c:v>
                </c:pt>
                <c:pt idx="57">
                  <c:v>490</c:v>
                </c:pt>
                <c:pt idx="58">
                  <c:v>500</c:v>
                </c:pt>
                <c:pt idx="59">
                  <c:v>510</c:v>
                </c:pt>
                <c:pt idx="60">
                  <c:v>520</c:v>
                </c:pt>
                <c:pt idx="61">
                  <c:v>530</c:v>
                </c:pt>
                <c:pt idx="62">
                  <c:v>540</c:v>
                </c:pt>
                <c:pt idx="63">
                  <c:v>550</c:v>
                </c:pt>
                <c:pt idx="64">
                  <c:v>560</c:v>
                </c:pt>
                <c:pt idx="65">
                  <c:v>570</c:v>
                </c:pt>
                <c:pt idx="66">
                  <c:v>580</c:v>
                </c:pt>
                <c:pt idx="67">
                  <c:v>590</c:v>
                </c:pt>
                <c:pt idx="68">
                  <c:v>600</c:v>
                </c:pt>
                <c:pt idx="70">
                  <c:v>1000</c:v>
                </c:pt>
                <c:pt idx="71">
                  <c:v>1500</c:v>
                </c:pt>
                <c:pt idx="72">
                  <c:v>2000</c:v>
                </c:pt>
                <c:pt idx="73">
                  <c:v>2500</c:v>
                </c:pt>
                <c:pt idx="74">
                  <c:v>3000</c:v>
                </c:pt>
                <c:pt idx="75">
                  <c:v>3500</c:v>
                </c:pt>
                <c:pt idx="76">
                  <c:v>4000</c:v>
                </c:pt>
                <c:pt idx="77">
                  <c:v>4500</c:v>
                </c:pt>
                <c:pt idx="78">
                  <c:v>5000</c:v>
                </c:pt>
                <c:pt idx="79">
                  <c:v>5500</c:v>
                </c:pt>
                <c:pt idx="80">
                  <c:v>6000</c:v>
                </c:pt>
              </c:numCache>
            </c:numRef>
          </c:xVal>
          <c:yVal>
            <c:numRef>
              <c:f>'LX722WD3_1-3次γ''分布(nm)'!$AK$5:$AK$85</c:f>
              <c:numCache>
                <c:formatCode>0.0000_ </c:formatCode>
                <c:ptCount val="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9.3216463110871051E-3</c:v>
                </c:pt>
                <c:pt idx="4">
                  <c:v>0</c:v>
                </c:pt>
                <c:pt idx="5">
                  <c:v>1.662176854701207E-2</c:v>
                </c:pt>
                <c:pt idx="6">
                  <c:v>1.7054942467436982E-2</c:v>
                </c:pt>
                <c:pt idx="7">
                  <c:v>2.74807232768303E-2</c:v>
                </c:pt>
                <c:pt idx="8">
                  <c:v>3.2497304401308297E-2</c:v>
                </c:pt>
                <c:pt idx="9">
                  <c:v>3.7249689480526336E-2</c:v>
                </c:pt>
                <c:pt idx="10">
                  <c:v>1.0913829896995719</c:v>
                </c:pt>
                <c:pt idx="11">
                  <c:v>1.1029840318129396</c:v>
                </c:pt>
                <c:pt idx="12">
                  <c:v>0.6480594983700233</c:v>
                </c:pt>
                <c:pt idx="13">
                  <c:v>0.32474295171937523</c:v>
                </c:pt>
                <c:pt idx="14">
                  <c:v>0.19257755902221688</c:v>
                </c:pt>
                <c:pt idx="15">
                  <c:v>0.20479996036772002</c:v>
                </c:pt>
                <c:pt idx="16">
                  <c:v>0.18426387101233441</c:v>
                </c:pt>
                <c:pt idx="17">
                  <c:v>0.23134420387222243</c:v>
                </c:pt>
                <c:pt idx="18">
                  <c:v>0.27387209289388315</c:v>
                </c:pt>
                <c:pt idx="19">
                  <c:v>0.15694749961313492</c:v>
                </c:pt>
                <c:pt idx="20">
                  <c:v>0.43497309011692931</c:v>
                </c:pt>
                <c:pt idx="21">
                  <c:v>0.2499103702958293</c:v>
                </c:pt>
                <c:pt idx="22">
                  <c:v>0.42859659803237588</c:v>
                </c:pt>
                <c:pt idx="23">
                  <c:v>0.32715442628326075</c:v>
                </c:pt>
                <c:pt idx="24">
                  <c:v>0.61742260201969879</c:v>
                </c:pt>
                <c:pt idx="25">
                  <c:v>0.61097048274736487</c:v>
                </c:pt>
                <c:pt idx="26">
                  <c:v>0.72759629721779773</c:v>
                </c:pt>
                <c:pt idx="27">
                  <c:v>0.6737762008268916</c:v>
                </c:pt>
                <c:pt idx="28">
                  <c:v>0.79569064259394273</c:v>
                </c:pt>
                <c:pt idx="29">
                  <c:v>1.049575831763651</c:v>
                </c:pt>
                <c:pt idx="30">
                  <c:v>0.85504787547194749</c:v>
                </c:pt>
                <c:pt idx="31">
                  <c:v>1.1435279976445372</c:v>
                </c:pt>
                <c:pt idx="32">
                  <c:v>0.72291275776806385</c:v>
                </c:pt>
                <c:pt idx="33">
                  <c:v>0.70650892696584489</c:v>
                </c:pt>
                <c:pt idx="34">
                  <c:v>1.441474858648262</c:v>
                </c:pt>
                <c:pt idx="35">
                  <c:v>1.0151527205692477</c:v>
                </c:pt>
                <c:pt idx="36">
                  <c:v>1.9913909938249197</c:v>
                </c:pt>
                <c:pt idx="37">
                  <c:v>1.6146962742371425</c:v>
                </c:pt>
                <c:pt idx="38">
                  <c:v>2.7521482904254899</c:v>
                </c:pt>
                <c:pt idx="39">
                  <c:v>1.9580158151109905</c:v>
                </c:pt>
                <c:pt idx="40">
                  <c:v>2.3490028304339816</c:v>
                </c:pt>
                <c:pt idx="41">
                  <c:v>0.96289246130555584</c:v>
                </c:pt>
                <c:pt idx="42">
                  <c:v>2.0563620890940895</c:v>
                </c:pt>
                <c:pt idx="43">
                  <c:v>1.5624894015307984</c:v>
                </c:pt>
                <c:pt idx="44">
                  <c:v>1.8197436936503553</c:v>
                </c:pt>
                <c:pt idx="45">
                  <c:v>1.2339810352075233</c:v>
                </c:pt>
                <c:pt idx="46">
                  <c:v>1.0972912544594993</c:v>
                </c:pt>
                <c:pt idx="47">
                  <c:v>0.39137594748930243</c:v>
                </c:pt>
                <c:pt idx="48">
                  <c:v>0.62258959673379966</c:v>
                </c:pt>
                <c:pt idx="49">
                  <c:v>0.65087482318857515</c:v>
                </c:pt>
                <c:pt idx="50">
                  <c:v>0.45278003521245641</c:v>
                </c:pt>
                <c:pt idx="51">
                  <c:v>0.71388623904548787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0.2791926214848644</c:v>
                </c:pt>
                <c:pt idx="56">
                  <c:v>0.29341843651040472</c:v>
                </c:pt>
                <c:pt idx="57">
                  <c:v>0</c:v>
                </c:pt>
                <c:pt idx="58">
                  <c:v>0.31693239872441176</c:v>
                </c:pt>
                <c:pt idx="59">
                  <c:v>0</c:v>
                </c:pt>
                <c:pt idx="70">
                  <c:v>0</c:v>
                </c:pt>
                <c:pt idx="71">
                  <c:v>0.49205988021393821</c:v>
                </c:pt>
                <c:pt idx="72">
                  <c:v>0.56434075534697303</c:v>
                </c:pt>
                <c:pt idx="73">
                  <c:v>0.97200846500354321</c:v>
                </c:pt>
                <c:pt idx="74">
                  <c:v>1.1869492814157863</c:v>
                </c:pt>
                <c:pt idx="75">
                  <c:v>1.6075015297938933</c:v>
                </c:pt>
                <c:pt idx="76">
                  <c:v>1.7835235825984941</c:v>
                </c:pt>
                <c:pt idx="77">
                  <c:v>1.3737413117425861</c:v>
                </c:pt>
                <c:pt idx="78">
                  <c:v>1.1089933134030165</c:v>
                </c:pt>
                <c:pt idx="79">
                  <c:v>1.1842840187669059</c:v>
                </c:pt>
                <c:pt idx="80">
                  <c:v>0.66757480233966893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80F-4ABD-9177-5D87F7B042AF}"/>
            </c:ext>
          </c:extLst>
        </c:ser>
        <c:ser>
          <c:idx val="3"/>
          <c:order val="3"/>
          <c:tx>
            <c:strRef>
              <c:f>'GS分布(EBSD)'!$G$4</c:f>
              <c:strCache>
                <c:ptCount val="1"/>
                <c:pt idx="0">
                  <c:v>外周GS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'GS分布(EBSD)'!$E$12:$E$50</c:f>
              <c:numCache>
                <c:formatCode>General</c:formatCode>
                <c:ptCount val="39"/>
                <c:pt idx="0">
                  <c:v>5000</c:v>
                </c:pt>
                <c:pt idx="1">
                  <c:v>6000</c:v>
                </c:pt>
                <c:pt idx="2">
                  <c:v>7000</c:v>
                </c:pt>
                <c:pt idx="3">
                  <c:v>8000</c:v>
                </c:pt>
                <c:pt idx="4">
                  <c:v>9000</c:v>
                </c:pt>
                <c:pt idx="5">
                  <c:v>10000</c:v>
                </c:pt>
                <c:pt idx="6">
                  <c:v>11000</c:v>
                </c:pt>
                <c:pt idx="7">
                  <c:v>12000</c:v>
                </c:pt>
                <c:pt idx="8">
                  <c:v>13000</c:v>
                </c:pt>
                <c:pt idx="9">
                  <c:v>14000</c:v>
                </c:pt>
                <c:pt idx="10">
                  <c:v>15000</c:v>
                </c:pt>
                <c:pt idx="11">
                  <c:v>16000</c:v>
                </c:pt>
                <c:pt idx="12">
                  <c:v>17000</c:v>
                </c:pt>
                <c:pt idx="13">
                  <c:v>18000</c:v>
                </c:pt>
                <c:pt idx="14">
                  <c:v>19000</c:v>
                </c:pt>
                <c:pt idx="15">
                  <c:v>20000</c:v>
                </c:pt>
                <c:pt idx="16">
                  <c:v>21000</c:v>
                </c:pt>
                <c:pt idx="17">
                  <c:v>22000</c:v>
                </c:pt>
                <c:pt idx="18">
                  <c:v>23000</c:v>
                </c:pt>
                <c:pt idx="19">
                  <c:v>24000</c:v>
                </c:pt>
                <c:pt idx="20">
                  <c:v>25000</c:v>
                </c:pt>
                <c:pt idx="21">
                  <c:v>26000</c:v>
                </c:pt>
                <c:pt idx="22">
                  <c:v>27000</c:v>
                </c:pt>
                <c:pt idx="23">
                  <c:v>28000</c:v>
                </c:pt>
                <c:pt idx="24">
                  <c:v>29000</c:v>
                </c:pt>
                <c:pt idx="25">
                  <c:v>30000</c:v>
                </c:pt>
                <c:pt idx="26">
                  <c:v>31000</c:v>
                </c:pt>
                <c:pt idx="27">
                  <c:v>32000</c:v>
                </c:pt>
                <c:pt idx="28">
                  <c:v>33000</c:v>
                </c:pt>
                <c:pt idx="29">
                  <c:v>34000</c:v>
                </c:pt>
                <c:pt idx="30">
                  <c:v>35000</c:v>
                </c:pt>
                <c:pt idx="31">
                  <c:v>36000</c:v>
                </c:pt>
                <c:pt idx="32">
                  <c:v>37000</c:v>
                </c:pt>
                <c:pt idx="33">
                  <c:v>38000</c:v>
                </c:pt>
                <c:pt idx="34">
                  <c:v>39000</c:v>
                </c:pt>
                <c:pt idx="35">
                  <c:v>40000</c:v>
                </c:pt>
                <c:pt idx="36">
                  <c:v>41000</c:v>
                </c:pt>
                <c:pt idx="37">
                  <c:v>42000</c:v>
                </c:pt>
                <c:pt idx="38">
                  <c:v>43000</c:v>
                </c:pt>
              </c:numCache>
            </c:numRef>
          </c:xVal>
          <c:yVal>
            <c:numRef>
              <c:f>'GS分布(EBSD)'!$G$12:$G$50</c:f>
              <c:numCache>
                <c:formatCode>General</c:formatCode>
                <c:ptCount val="39"/>
                <c:pt idx="0">
                  <c:v>0</c:v>
                </c:pt>
                <c:pt idx="1">
                  <c:v>1.2446473201671435</c:v>
                </c:pt>
                <c:pt idx="2">
                  <c:v>2.5562073230775555</c:v>
                </c:pt>
                <c:pt idx="3">
                  <c:v>3.1943105918000505</c:v>
                </c:pt>
                <c:pt idx="4">
                  <c:v>1.898731069491433</c:v>
                </c:pt>
                <c:pt idx="5">
                  <c:v>2.8376289430608344</c:v>
                </c:pt>
                <c:pt idx="6">
                  <c:v>3.539029199194907</c:v>
                </c:pt>
                <c:pt idx="7">
                  <c:v>4.2152758217560429</c:v>
                </c:pt>
                <c:pt idx="8">
                  <c:v>4.1944297758313542</c:v>
                </c:pt>
                <c:pt idx="9">
                  <c:v>7.4007926854037089</c:v>
                </c:pt>
                <c:pt idx="10">
                  <c:v>3.2679636448530145</c:v>
                </c:pt>
                <c:pt idx="11">
                  <c:v>3.3570168817261434</c:v>
                </c:pt>
                <c:pt idx="12">
                  <c:v>5.2945385591588039</c:v>
                </c:pt>
                <c:pt idx="13">
                  <c:v>2.6742753990321555</c:v>
                </c:pt>
                <c:pt idx="14">
                  <c:v>4.24063032729185</c:v>
                </c:pt>
                <c:pt idx="15">
                  <c:v>3.9745865720217513</c:v>
                </c:pt>
                <c:pt idx="16">
                  <c:v>6.7051061206579874</c:v>
                </c:pt>
                <c:pt idx="17">
                  <c:v>4.1350609512492689</c:v>
                </c:pt>
                <c:pt idx="18">
                  <c:v>1.7214727218106338</c:v>
                </c:pt>
                <c:pt idx="19">
                  <c:v>1.9446637916680998</c:v>
                </c:pt>
                <c:pt idx="20">
                  <c:v>3.1443157921519784</c:v>
                </c:pt>
                <c:pt idx="21">
                  <c:v>2.3046709873481923</c:v>
                </c:pt>
                <c:pt idx="22">
                  <c:v>2.408678025901771</c:v>
                </c:pt>
                <c:pt idx="23">
                  <c:v>2.6001759638394768</c:v>
                </c:pt>
                <c:pt idx="24">
                  <c:v>2.8595239870138522</c:v>
                </c:pt>
                <c:pt idx="25">
                  <c:v>1.5000671805120278</c:v>
                </c:pt>
                <c:pt idx="26">
                  <c:v>1.5830942584990051</c:v>
                </c:pt>
                <c:pt idx="27">
                  <c:v>0</c:v>
                </c:pt>
                <c:pt idx="28">
                  <c:v>0</c:v>
                </c:pt>
                <c:pt idx="29">
                  <c:v>2.025012576816787</c:v>
                </c:pt>
                <c:pt idx="30">
                  <c:v>0</c:v>
                </c:pt>
                <c:pt idx="36">
                  <c:v>0</c:v>
                </c:pt>
                <c:pt idx="37">
                  <c:v>2.9706731398028698</c:v>
                </c:pt>
                <c:pt idx="38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80F-4ABD-9177-5D87F7B042AF}"/>
            </c:ext>
          </c:extLst>
        </c:ser>
        <c:ser>
          <c:idx val="4"/>
          <c:order val="4"/>
          <c:tx>
            <c:strRef>
              <c:f>'GS分布(EBSD)'!$N$4</c:f>
              <c:strCache>
                <c:ptCount val="1"/>
                <c:pt idx="0">
                  <c:v>中間部GS</c:v>
                </c:pt>
              </c:strCache>
            </c:strRef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x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xVal>
            <c:numRef>
              <c:f>'GS分布(EBSD)'!$L$11:$L$40</c:f>
              <c:numCache>
                <c:formatCode>General</c:formatCode>
                <c:ptCount val="30"/>
                <c:pt idx="0">
                  <c:v>4000</c:v>
                </c:pt>
                <c:pt idx="1">
                  <c:v>5000</c:v>
                </c:pt>
                <c:pt idx="2">
                  <c:v>6000</c:v>
                </c:pt>
                <c:pt idx="3">
                  <c:v>7000</c:v>
                </c:pt>
                <c:pt idx="4">
                  <c:v>8000</c:v>
                </c:pt>
                <c:pt idx="5">
                  <c:v>9000</c:v>
                </c:pt>
                <c:pt idx="6">
                  <c:v>10000</c:v>
                </c:pt>
                <c:pt idx="7">
                  <c:v>11000</c:v>
                </c:pt>
                <c:pt idx="8">
                  <c:v>12000</c:v>
                </c:pt>
                <c:pt idx="9">
                  <c:v>13000</c:v>
                </c:pt>
                <c:pt idx="10">
                  <c:v>14000</c:v>
                </c:pt>
                <c:pt idx="11">
                  <c:v>15000</c:v>
                </c:pt>
                <c:pt idx="12">
                  <c:v>16000</c:v>
                </c:pt>
                <c:pt idx="13">
                  <c:v>17000</c:v>
                </c:pt>
                <c:pt idx="14">
                  <c:v>18000</c:v>
                </c:pt>
                <c:pt idx="15">
                  <c:v>19000</c:v>
                </c:pt>
                <c:pt idx="16">
                  <c:v>20000</c:v>
                </c:pt>
                <c:pt idx="17">
                  <c:v>21000</c:v>
                </c:pt>
                <c:pt idx="18">
                  <c:v>22000</c:v>
                </c:pt>
                <c:pt idx="19">
                  <c:v>23000</c:v>
                </c:pt>
                <c:pt idx="20">
                  <c:v>24000</c:v>
                </c:pt>
                <c:pt idx="21">
                  <c:v>25000</c:v>
                </c:pt>
                <c:pt idx="22">
                  <c:v>26000</c:v>
                </c:pt>
                <c:pt idx="23">
                  <c:v>27000</c:v>
                </c:pt>
                <c:pt idx="24">
                  <c:v>28000</c:v>
                </c:pt>
                <c:pt idx="25">
                  <c:v>29000</c:v>
                </c:pt>
                <c:pt idx="26">
                  <c:v>30000</c:v>
                </c:pt>
                <c:pt idx="27">
                  <c:v>31000</c:v>
                </c:pt>
                <c:pt idx="28">
                  <c:v>32000</c:v>
                </c:pt>
                <c:pt idx="29">
                  <c:v>33000</c:v>
                </c:pt>
              </c:numCache>
            </c:numRef>
          </c:xVal>
          <c:yVal>
            <c:numRef>
              <c:f>'GS分布(EBSD)'!$N$11:$N$40</c:f>
              <c:numCache>
                <c:formatCode>General</c:formatCode>
                <c:ptCount val="30"/>
                <c:pt idx="0">
                  <c:v>0</c:v>
                </c:pt>
                <c:pt idx="1">
                  <c:v>0.37370177803524995</c:v>
                </c:pt>
                <c:pt idx="2">
                  <c:v>2.8186439310400475</c:v>
                </c:pt>
                <c:pt idx="3">
                  <c:v>2.2451345727042802</c:v>
                </c:pt>
                <c:pt idx="4">
                  <c:v>1.9371425261708981</c:v>
                </c:pt>
                <c:pt idx="5">
                  <c:v>2.7794725387894426</c:v>
                </c:pt>
                <c:pt idx="6">
                  <c:v>3.4933739525419045</c:v>
                </c:pt>
                <c:pt idx="7">
                  <c:v>2.6226753703789054</c:v>
                </c:pt>
                <c:pt idx="8">
                  <c:v>3.9877370106379901</c:v>
                </c:pt>
                <c:pt idx="9">
                  <c:v>2.4074224319943895</c:v>
                </c:pt>
                <c:pt idx="10">
                  <c:v>3.8865609872351476</c:v>
                </c:pt>
                <c:pt idx="11">
                  <c:v>5.4527470808105827</c:v>
                </c:pt>
                <c:pt idx="12">
                  <c:v>4.6784703872644542</c:v>
                </c:pt>
                <c:pt idx="13">
                  <c:v>2.3699250308656059</c:v>
                </c:pt>
                <c:pt idx="14">
                  <c:v>3.71112671766834</c:v>
                </c:pt>
                <c:pt idx="15">
                  <c:v>5.9560604114380009</c:v>
                </c:pt>
                <c:pt idx="16">
                  <c:v>3.3149488188374443</c:v>
                </c:pt>
                <c:pt idx="17">
                  <c:v>4.4907601828042951</c:v>
                </c:pt>
                <c:pt idx="18">
                  <c:v>0.79726617161913205</c:v>
                </c:pt>
                <c:pt idx="19">
                  <c:v>2.6821801747892247</c:v>
                </c:pt>
                <c:pt idx="20">
                  <c:v>5.7819653347686497</c:v>
                </c:pt>
                <c:pt idx="21">
                  <c:v>4.1952449500988829</c:v>
                </c:pt>
                <c:pt idx="22">
                  <c:v>4.5316055661767187</c:v>
                </c:pt>
                <c:pt idx="23">
                  <c:v>2.4792924508245573</c:v>
                </c:pt>
                <c:pt idx="24">
                  <c:v>3.8816506132778077</c:v>
                </c:pt>
                <c:pt idx="25">
                  <c:v>2.8631944147621016</c:v>
                </c:pt>
                <c:pt idx="26">
                  <c:v>1.5400718320750313</c:v>
                </c:pt>
                <c:pt idx="27">
                  <c:v>3.2758890259949611</c:v>
                </c:pt>
                <c:pt idx="28">
                  <c:v>1.7242108554753068</c:v>
                </c:pt>
                <c:pt idx="29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B80F-4ABD-9177-5D87F7B042AF}"/>
            </c:ext>
          </c:extLst>
        </c:ser>
        <c:ser>
          <c:idx val="5"/>
          <c:order val="5"/>
          <c:tx>
            <c:strRef>
              <c:f>'GS分布(EBSD)'!$U$4</c:f>
              <c:strCache>
                <c:ptCount val="1"/>
                <c:pt idx="0">
                  <c:v>内部GS</c:v>
                </c:pt>
              </c:strCache>
            </c:strRef>
          </c:tx>
          <c:spPr>
            <a:ln w="19050" cap="rnd">
              <a:solidFill>
                <a:srgbClr val="0000FF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0000FF"/>
              </a:solidFill>
              <a:ln w="9525">
                <a:solidFill>
                  <a:srgbClr val="0000FF"/>
                </a:solidFill>
              </a:ln>
              <a:effectLst/>
            </c:spPr>
          </c:marker>
          <c:xVal>
            <c:numRef>
              <c:f>'GS分布(EBSD)'!$S$13:$S$52</c:f>
              <c:numCache>
                <c:formatCode>General</c:formatCode>
                <c:ptCount val="40"/>
                <c:pt idx="0">
                  <c:v>6000</c:v>
                </c:pt>
                <c:pt idx="1">
                  <c:v>7000</c:v>
                </c:pt>
                <c:pt idx="2">
                  <c:v>8000</c:v>
                </c:pt>
                <c:pt idx="3">
                  <c:v>9000</c:v>
                </c:pt>
                <c:pt idx="4">
                  <c:v>10000</c:v>
                </c:pt>
                <c:pt idx="5">
                  <c:v>11000</c:v>
                </c:pt>
                <c:pt idx="6">
                  <c:v>12000</c:v>
                </c:pt>
                <c:pt idx="7">
                  <c:v>13000</c:v>
                </c:pt>
                <c:pt idx="8">
                  <c:v>14000</c:v>
                </c:pt>
                <c:pt idx="9">
                  <c:v>15000</c:v>
                </c:pt>
                <c:pt idx="10">
                  <c:v>16000</c:v>
                </c:pt>
                <c:pt idx="11">
                  <c:v>17000</c:v>
                </c:pt>
                <c:pt idx="12">
                  <c:v>18000</c:v>
                </c:pt>
                <c:pt idx="13">
                  <c:v>19000</c:v>
                </c:pt>
                <c:pt idx="14">
                  <c:v>20000</c:v>
                </c:pt>
                <c:pt idx="15">
                  <c:v>21000</c:v>
                </c:pt>
                <c:pt idx="16">
                  <c:v>22000</c:v>
                </c:pt>
                <c:pt idx="17">
                  <c:v>23000</c:v>
                </c:pt>
                <c:pt idx="18">
                  <c:v>24000</c:v>
                </c:pt>
                <c:pt idx="19">
                  <c:v>25000</c:v>
                </c:pt>
                <c:pt idx="20">
                  <c:v>26000</c:v>
                </c:pt>
                <c:pt idx="21">
                  <c:v>27000</c:v>
                </c:pt>
                <c:pt idx="22">
                  <c:v>28000</c:v>
                </c:pt>
                <c:pt idx="23">
                  <c:v>29000</c:v>
                </c:pt>
                <c:pt idx="24">
                  <c:v>30000</c:v>
                </c:pt>
                <c:pt idx="25">
                  <c:v>31000</c:v>
                </c:pt>
                <c:pt idx="26">
                  <c:v>32000</c:v>
                </c:pt>
                <c:pt idx="27">
                  <c:v>33000</c:v>
                </c:pt>
                <c:pt idx="28">
                  <c:v>34000</c:v>
                </c:pt>
                <c:pt idx="29">
                  <c:v>35000</c:v>
                </c:pt>
                <c:pt idx="30">
                  <c:v>36000</c:v>
                </c:pt>
                <c:pt idx="31">
                  <c:v>37000</c:v>
                </c:pt>
                <c:pt idx="32">
                  <c:v>38000</c:v>
                </c:pt>
                <c:pt idx="33">
                  <c:v>39000</c:v>
                </c:pt>
                <c:pt idx="34">
                  <c:v>40000</c:v>
                </c:pt>
                <c:pt idx="35">
                  <c:v>41000</c:v>
                </c:pt>
                <c:pt idx="36">
                  <c:v>42000</c:v>
                </c:pt>
                <c:pt idx="37">
                  <c:v>43000</c:v>
                </c:pt>
                <c:pt idx="38">
                  <c:v>44000</c:v>
                </c:pt>
                <c:pt idx="39">
                  <c:v>45000</c:v>
                </c:pt>
              </c:numCache>
            </c:numRef>
          </c:xVal>
          <c:yVal>
            <c:numRef>
              <c:f>'GS分布(EBSD)'!$U$13:$U$52</c:f>
              <c:numCache>
                <c:formatCode>General</c:formatCode>
                <c:ptCount val="40"/>
                <c:pt idx="0">
                  <c:v>0</c:v>
                </c:pt>
                <c:pt idx="1">
                  <c:v>1.3363205747553786</c:v>
                </c:pt>
                <c:pt idx="2">
                  <c:v>2.3730498299687022</c:v>
                </c:pt>
                <c:pt idx="3">
                  <c:v>2.1935807246690175</c:v>
                </c:pt>
                <c:pt idx="4">
                  <c:v>2.263529260424423</c:v>
                </c:pt>
                <c:pt idx="5">
                  <c:v>2.9457395169335823</c:v>
                </c:pt>
                <c:pt idx="6">
                  <c:v>1.8728977119907608</c:v>
                </c:pt>
                <c:pt idx="7">
                  <c:v>2.4609207250768801</c:v>
                </c:pt>
                <c:pt idx="8">
                  <c:v>1.9585143626473447</c:v>
                </c:pt>
                <c:pt idx="9">
                  <c:v>3.6014345020715162</c:v>
                </c:pt>
                <c:pt idx="10">
                  <c:v>1.2596985826531752</c:v>
                </c:pt>
                <c:pt idx="11">
                  <c:v>3.8235110594315285</c:v>
                </c:pt>
                <c:pt idx="12">
                  <c:v>4.2594060509130403</c:v>
                </c:pt>
                <c:pt idx="13">
                  <c:v>6.5723501352565661</c:v>
                </c:pt>
                <c:pt idx="14">
                  <c:v>1.9803872296034064</c:v>
                </c:pt>
                <c:pt idx="15">
                  <c:v>0.76889823126155021</c:v>
                </c:pt>
                <c:pt idx="16">
                  <c:v>4.9704974195049996</c:v>
                </c:pt>
                <c:pt idx="17">
                  <c:v>3.5791152500755348</c:v>
                </c:pt>
                <c:pt idx="18">
                  <c:v>1.9870830052022006</c:v>
                </c:pt>
                <c:pt idx="19">
                  <c:v>4.2616379761126382</c:v>
                </c:pt>
                <c:pt idx="20">
                  <c:v>1.1532357506323454</c:v>
                </c:pt>
                <c:pt idx="21">
                  <c:v>3.7652578117220177</c:v>
                </c:pt>
                <c:pt idx="22">
                  <c:v>2.5941666594928874</c:v>
                </c:pt>
                <c:pt idx="23">
                  <c:v>0</c:v>
                </c:pt>
                <c:pt idx="24">
                  <c:v>4.6491001907628702</c:v>
                </c:pt>
                <c:pt idx="25">
                  <c:v>1.6210472724681098</c:v>
                </c:pt>
                <c:pt idx="26">
                  <c:v>3.5007746755696409</c:v>
                </c:pt>
                <c:pt idx="27">
                  <c:v>1.8926725692592004</c:v>
                </c:pt>
                <c:pt idx="28">
                  <c:v>4.0281786002346758</c:v>
                </c:pt>
                <c:pt idx="29">
                  <c:v>2.0725657403468083</c:v>
                </c:pt>
                <c:pt idx="30">
                  <c:v>2.2631721523924875</c:v>
                </c:pt>
                <c:pt idx="31">
                  <c:v>0</c:v>
                </c:pt>
                <c:pt idx="32">
                  <c:v>0</c:v>
                </c:pt>
                <c:pt idx="33">
                  <c:v>2.5443947275418495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3.3813666773911422</c:v>
                </c:pt>
                <c:pt idx="39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B80F-4ABD-9177-5D87F7B042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1361864"/>
        <c:axId val="511365144"/>
      </c:scatterChart>
      <c:valAx>
        <c:axId val="511361864"/>
        <c:scaling>
          <c:logBase val="10"/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GS</a:t>
                </a:r>
                <a:r>
                  <a:rPr lang="ja-JP" altLang="en-US" dirty="0" smtClean="0"/>
                  <a:t>及び</a:t>
                </a:r>
                <a:r>
                  <a:rPr lang="en-US" dirty="0" smtClean="0"/>
                  <a:t>γ</a:t>
                </a:r>
                <a:r>
                  <a:rPr lang="en-US" dirty="0"/>
                  <a:t>' </a:t>
                </a:r>
                <a:r>
                  <a:rPr lang="ja-JP" dirty="0"/>
                  <a:t>粒子径 </a:t>
                </a:r>
                <a:r>
                  <a:rPr lang="en-US" dirty="0"/>
                  <a:t>(nm)</a:t>
                </a:r>
                <a:endParaRPr lang="ja-JP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#,##0_);[Red]\(#,##0\)" sourceLinked="0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1365144"/>
        <c:crosses val="autoZero"/>
        <c:crossBetween val="midCat"/>
      </c:valAx>
      <c:valAx>
        <c:axId val="511365144"/>
        <c:scaling>
          <c:orientation val="minMax"/>
          <c:max val="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ja-JP"/>
                  <a:t>体積率　</a:t>
                </a:r>
                <a:r>
                  <a:rPr lang="en-US"/>
                  <a:t>/%</a:t>
                </a:r>
                <a:endParaRPr lang="ja-JP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0_ " sourceLinked="0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1361864"/>
        <c:crosses val="autoZero"/>
        <c:crossBetween val="midCat"/>
        <c:majorUnit val="2"/>
        <c:minorUnit val="0.5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r"/>
      <c:layout>
        <c:manualLayout>
          <c:xMode val="edge"/>
          <c:yMode val="edge"/>
          <c:x val="0.10463569407047818"/>
          <c:y val="0.13318901488086746"/>
          <c:w val="0.13558892317367977"/>
          <c:h val="0.60722869112350464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984384806254386"/>
          <c:y val="2.5649384077888613E-2"/>
          <c:w val="0.72587687396871992"/>
          <c:h val="0.78479235026156569"/>
        </c:manualLayout>
      </c:layout>
      <c:scatterChart>
        <c:scatterStyle val="lineMarker"/>
        <c:varyColors val="0"/>
        <c:ser>
          <c:idx val="1"/>
          <c:order val="0"/>
          <c:tx>
            <c:strRef>
              <c:f>引張グラフ用!$BQ$21</c:f>
              <c:strCache>
                <c:ptCount val="1"/>
                <c:pt idx="0">
                  <c:v>WD3外周部</c:v>
                </c:pt>
              </c:strCache>
            </c:strRef>
          </c:tx>
          <c:spPr>
            <a:ln w="12700">
              <a:solidFill>
                <a:srgbClr val="C00000"/>
              </a:solidFill>
            </a:ln>
          </c:spPr>
          <c:marker>
            <c:symbol val="square"/>
            <c:size val="8"/>
            <c:spPr>
              <a:noFill/>
              <a:ln>
                <a:solidFill>
                  <a:srgbClr val="C00000"/>
                </a:solidFill>
              </a:ln>
            </c:spPr>
          </c:marker>
          <c:xVal>
            <c:numRef>
              <c:f>引張グラフ用!$BX$20:$BX$26</c:f>
              <c:numCache>
                <c:formatCode>0_ </c:formatCode>
                <c:ptCount val="7"/>
                <c:pt idx="0">
                  <c:v>22</c:v>
                </c:pt>
                <c:pt idx="1">
                  <c:v>400</c:v>
                </c:pt>
                <c:pt idx="2">
                  <c:v>538</c:v>
                </c:pt>
                <c:pt idx="3">
                  <c:v>650</c:v>
                </c:pt>
                <c:pt idx="4">
                  <c:v>725</c:v>
                </c:pt>
                <c:pt idx="5">
                  <c:v>760</c:v>
                </c:pt>
                <c:pt idx="6">
                  <c:v>815</c:v>
                </c:pt>
              </c:numCache>
            </c:numRef>
          </c:xVal>
          <c:yVal>
            <c:numRef>
              <c:f>引張グラフ用!$BZ$20:$BZ$26</c:f>
              <c:numCache>
                <c:formatCode>0_ </c:formatCode>
                <c:ptCount val="7"/>
                <c:pt idx="0">
                  <c:v>1098</c:v>
                </c:pt>
                <c:pt idx="1">
                  <c:v>1056</c:v>
                </c:pt>
                <c:pt idx="2">
                  <c:v>1065</c:v>
                </c:pt>
                <c:pt idx="3">
                  <c:v>1051</c:v>
                </c:pt>
                <c:pt idx="4">
                  <c:v>1011</c:v>
                </c:pt>
                <c:pt idx="5">
                  <c:v>957</c:v>
                </c:pt>
                <c:pt idx="6">
                  <c:v>759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D54-4D19-B1C6-DC180018BF40}"/>
            </c:ext>
          </c:extLst>
        </c:ser>
        <c:ser>
          <c:idx val="0"/>
          <c:order val="1"/>
          <c:tx>
            <c:strRef>
              <c:f>引張グラフ用!$AE$20</c:f>
              <c:strCache>
                <c:ptCount val="1"/>
                <c:pt idx="0">
                  <c:v>WD3中間部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marker>
            <c:symbol val="square"/>
            <c:size val="9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引張グラフ用!$AI$20:$AI$24</c:f>
              <c:numCache>
                <c:formatCode>0_ </c:formatCode>
                <c:ptCount val="5"/>
                <c:pt idx="0">
                  <c:v>538</c:v>
                </c:pt>
                <c:pt idx="1">
                  <c:v>650</c:v>
                </c:pt>
                <c:pt idx="2">
                  <c:v>704</c:v>
                </c:pt>
                <c:pt idx="3">
                  <c:v>725</c:v>
                </c:pt>
                <c:pt idx="4">
                  <c:v>760</c:v>
                </c:pt>
              </c:numCache>
            </c:numRef>
          </c:xVal>
          <c:yVal>
            <c:numRef>
              <c:f>引張グラフ用!$AK$20:$AK$24</c:f>
              <c:numCache>
                <c:formatCode>0_ </c:formatCode>
                <c:ptCount val="5"/>
                <c:pt idx="0">
                  <c:v>996</c:v>
                </c:pt>
                <c:pt idx="1">
                  <c:v>976</c:v>
                </c:pt>
                <c:pt idx="2">
                  <c:v>967</c:v>
                </c:pt>
                <c:pt idx="3">
                  <c:v>957</c:v>
                </c:pt>
                <c:pt idx="4">
                  <c:v>938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D54-4D19-B1C6-DC180018BF40}"/>
            </c:ext>
          </c:extLst>
        </c:ser>
        <c:ser>
          <c:idx val="2"/>
          <c:order val="2"/>
          <c:tx>
            <c:strRef>
              <c:f>引張グラフ用!$Q$10</c:f>
              <c:strCache>
                <c:ptCount val="1"/>
                <c:pt idx="0">
                  <c:v>WD3内部</c:v>
                </c:pt>
              </c:strCache>
            </c:strRef>
          </c:tx>
          <c:spPr>
            <a:ln w="12700">
              <a:solidFill>
                <a:srgbClr val="0000FF"/>
              </a:solidFill>
            </a:ln>
          </c:spPr>
          <c:marker>
            <c:symbol val="triangle"/>
            <c:size val="8"/>
            <c:spPr>
              <a:noFill/>
              <a:ln>
                <a:solidFill>
                  <a:srgbClr val="0000FF"/>
                </a:solidFill>
              </a:ln>
            </c:spPr>
          </c:marker>
          <c:xVal>
            <c:numRef>
              <c:f>引張グラフ用!$X$10:$X$11</c:f>
              <c:numCache>
                <c:formatCode>0_ </c:formatCode>
                <c:ptCount val="2"/>
                <c:pt idx="0">
                  <c:v>22</c:v>
                </c:pt>
                <c:pt idx="1">
                  <c:v>538</c:v>
                </c:pt>
              </c:numCache>
            </c:numRef>
          </c:xVal>
          <c:yVal>
            <c:numRef>
              <c:f>引張グラフ用!$Z$10:$Z$11</c:f>
              <c:numCache>
                <c:formatCode>0_ </c:formatCode>
                <c:ptCount val="2"/>
                <c:pt idx="0">
                  <c:v>1069</c:v>
                </c:pt>
                <c:pt idx="1">
                  <c:v>1000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D54-4D19-B1C6-DC180018B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5547264"/>
        <c:axId val="255553536"/>
      </c:scatterChart>
      <c:valAx>
        <c:axId val="2555472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Test temp.</a:t>
                </a:r>
                <a:endParaRPr lang="ja-JP"/>
              </a:p>
            </c:rich>
          </c:tx>
          <c:layout>
            <c:manualLayout>
              <c:xMode val="edge"/>
              <c:yMode val="edge"/>
              <c:x val="0.4544068920125332"/>
              <c:y val="0.90684774000005097"/>
            </c:manualLayout>
          </c:layout>
          <c:overlay val="0"/>
        </c:title>
        <c:numFmt formatCode="0_ " sourceLinked="1"/>
        <c:majorTickMark val="out"/>
        <c:minorTickMark val="none"/>
        <c:tickLblPos val="nextTo"/>
        <c:crossAx val="255553536"/>
        <c:crosses val="autoZero"/>
        <c:crossBetween val="midCat"/>
      </c:valAx>
      <c:valAx>
        <c:axId val="255553536"/>
        <c:scaling>
          <c:orientation val="minMax"/>
          <c:min val="6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0.2% YS</a:t>
                </a:r>
                <a:r>
                  <a:rPr lang="ja-JP"/>
                  <a:t>　</a:t>
                </a:r>
                <a:r>
                  <a:rPr lang="en-US"/>
                  <a:t>/MPa</a:t>
                </a:r>
              </a:p>
            </c:rich>
          </c:tx>
          <c:layout/>
          <c:overlay val="0"/>
        </c:title>
        <c:numFmt formatCode="0_ " sourceLinked="1"/>
        <c:majorTickMark val="out"/>
        <c:minorTickMark val="none"/>
        <c:tickLblPos val="nextTo"/>
        <c:crossAx val="255547264"/>
        <c:crosses val="autoZero"/>
        <c:crossBetween val="midCat"/>
      </c:valAx>
      <c:spPr>
        <a:ln>
          <a:solidFill>
            <a:schemeClr val="tx1">
              <a:lumMod val="50000"/>
              <a:lumOff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19048063599619758"/>
          <c:y val="0.67201414903342949"/>
          <c:w val="0.24239888123015893"/>
          <c:h val="0.13152136913205173"/>
        </c:manualLayout>
      </c:layout>
      <c:overlay val="0"/>
      <c:spPr>
        <a:solidFill>
          <a:sysClr val="window" lastClr="FFFFFF"/>
        </a:solidFill>
      </c:spPr>
      <c:txPr>
        <a:bodyPr/>
        <a:lstStyle/>
        <a:p>
          <a:pPr>
            <a:defRPr sz="1200"/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1600" b="0">
          <a:latin typeface="Meiryo UI" pitchFamily="50" charset="-128"/>
          <a:ea typeface="Meiryo UI" pitchFamily="50" charset="-128"/>
          <a:cs typeface="Meiryo UI" pitchFamily="50" charset="-128"/>
        </a:defRPr>
      </a:pPr>
      <a:endParaRPr lang="ja-JP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D2A8F-ED51-D54C-9B3A-CF292C2461ED}" type="datetimeFigureOut">
              <a:rPr kumimoji="1" lang="ja-JP" altLang="en-US" smtClean="0"/>
              <a:pPr/>
              <a:t>2019/1/29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B1E9F-E3EB-C04D-A24B-75D4F5CDE71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799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54C21-DE4B-024E-8D84-A8E0D137FED7}" type="datetimeFigureOut">
              <a:rPr kumimoji="1" lang="ja-JP" altLang="en-US" smtClean="0"/>
              <a:pPr/>
              <a:t>2019/1/29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39607-54C8-FF46-B478-7E0ECDAB030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630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504" y="620688"/>
            <a:ext cx="8841827" cy="519588"/>
          </a:xfrm>
        </p:spPr>
        <p:txBody>
          <a:bodyPr>
            <a:normAutofit/>
          </a:bodyPr>
          <a:lstStyle>
            <a:lvl1pPr>
              <a:defRPr sz="2400">
                <a:latin typeface="+mn-ea"/>
                <a:ea typeface="+mn-ea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7" name="Text Box 8"/>
          <p:cNvSpPr txBox="1">
            <a:spLocks noChangeArrowheads="1"/>
          </p:cNvSpPr>
          <p:nvPr userDrawn="1"/>
        </p:nvSpPr>
        <p:spPr bwMode="auto">
          <a:xfrm>
            <a:off x="9230264" y="6598188"/>
            <a:ext cx="40056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kumimoji="0" lang="en-US" altLang="ja-JP" sz="1200" b="0" i="0" kern="600" dirty="0">
              <a:solidFill>
                <a:schemeClr val="tx1"/>
              </a:solidFill>
              <a:latin typeface="+mn-ea"/>
              <a:ea typeface="+mn-ea"/>
              <a:cs typeface="ヒラギノUD角ゴF StdN W5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 userDrawn="1"/>
        </p:nvSpPr>
        <p:spPr bwMode="auto">
          <a:xfrm>
            <a:off x="9230264" y="6598188"/>
            <a:ext cx="40056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fld id="{063B5790-1941-EA45-AF62-FE0F42DCD629}" type="slidenum">
              <a:rPr kumimoji="0" lang="en-US" altLang="ja-JP" sz="1200" b="0" i="0" kern="600">
                <a:solidFill>
                  <a:schemeClr val="tx1"/>
                </a:solidFill>
                <a:latin typeface="+mn-ea"/>
                <a:ea typeface="+mn-ea"/>
                <a:cs typeface="ヒラギノUD角ゴF StdN W5"/>
              </a:rPr>
              <a:pPr algn="r" eaLnBrk="1" hangingPunct="1">
                <a:spcBef>
                  <a:spcPct val="50000"/>
                </a:spcBef>
              </a:pPr>
              <a:t>‹#›</a:t>
            </a:fld>
            <a:endParaRPr kumimoji="0" lang="en-US" altLang="ja-JP" sz="1200" b="0" i="0" kern="600" dirty="0">
              <a:solidFill>
                <a:schemeClr val="tx1"/>
              </a:solidFill>
              <a:latin typeface="+mn-ea"/>
              <a:ea typeface="+mn-ea"/>
              <a:cs typeface="ヒラギノUD角ゴF StdN W5"/>
            </a:endParaRPr>
          </a:p>
        </p:txBody>
      </p:sp>
      <p:cxnSp>
        <p:nvCxnSpPr>
          <p:cNvPr id="11" name="直線コネクタ 10"/>
          <p:cNvCxnSpPr/>
          <p:nvPr userDrawn="1"/>
        </p:nvCxnSpPr>
        <p:spPr>
          <a:xfrm>
            <a:off x="383136" y="564026"/>
            <a:ext cx="9014494" cy="0"/>
          </a:xfrm>
          <a:prstGeom prst="line">
            <a:avLst/>
          </a:prstGeom>
          <a:ln w="63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 userDrawn="1"/>
        </p:nvCxnSpPr>
        <p:spPr>
          <a:xfrm>
            <a:off x="383136" y="564026"/>
            <a:ext cx="0" cy="519588"/>
          </a:xfrm>
          <a:prstGeom prst="line">
            <a:avLst/>
          </a:prstGeom>
          <a:ln w="63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478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9"/>
          <p:cNvGrpSpPr>
            <a:grpSpLocks noChangeAspect="1"/>
          </p:cNvGrpSpPr>
          <p:nvPr userDrawn="1"/>
        </p:nvGrpSpPr>
        <p:grpSpPr>
          <a:xfrm>
            <a:off x="9906000" y="458566"/>
            <a:ext cx="955104" cy="815971"/>
            <a:chOff x="7991828" y="5697253"/>
            <a:chExt cx="780096" cy="666458"/>
          </a:xfrm>
        </p:grpSpPr>
        <p:sp>
          <p:nvSpPr>
            <p:cNvPr id="11" name="六角形 10"/>
            <p:cNvSpPr/>
            <p:nvPr/>
          </p:nvSpPr>
          <p:spPr>
            <a:xfrm>
              <a:off x="7991828" y="5697253"/>
              <a:ext cx="780096" cy="666458"/>
            </a:xfrm>
            <a:prstGeom prst="hexagon">
              <a:avLst>
                <a:gd name="adj" fmla="val 29543"/>
                <a:gd name="vf" fmla="val 115470"/>
              </a:avLst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pic>
          <p:nvPicPr>
            <p:cNvPr id="12" name="Picture 2" descr="C:\Users\22366613\Desktop\CMAPlogo.jpg"/>
            <p:cNvPicPr>
              <a:picLocks noChangeAspect="1" noChangeArrowheads="1"/>
            </p:cNvPicPr>
            <p:nvPr/>
          </p:nvPicPr>
          <p:blipFill>
            <a:blip r:embed="rId2" cstate="screen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097462" y="5786681"/>
              <a:ext cx="568829" cy="487602"/>
            </a:xfrm>
            <a:prstGeom prst="rect">
              <a:avLst/>
            </a:prstGeom>
            <a:noFill/>
          </p:spPr>
        </p:pic>
      </p:grpSp>
      <p:sp>
        <p:nvSpPr>
          <p:cNvPr id="14" name="Text Box 9"/>
          <p:cNvSpPr txBox="1">
            <a:spLocks noChangeArrowheads="1"/>
          </p:cNvSpPr>
          <p:nvPr userDrawn="1"/>
        </p:nvSpPr>
        <p:spPr bwMode="auto">
          <a:xfrm>
            <a:off x="3963501" y="6623055"/>
            <a:ext cx="531358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indent="0" algn="r" defTabSz="873125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900" b="0" i="0" kern="600" dirty="0">
                <a:solidFill>
                  <a:schemeClr val="tx1"/>
                </a:solidFill>
                <a:latin typeface="Arial"/>
                <a:ea typeface="+mn-ea"/>
                <a:cs typeface="ヒラギノUD角ゴF StdN W3"/>
              </a:rPr>
              <a:t> | </a:t>
            </a:r>
            <a:r>
              <a:rPr lang="en-US" altLang="ja-JP" sz="900" dirty="0" smtClean="0">
                <a:solidFill>
                  <a:schemeClr val="tx1"/>
                </a:solidFill>
                <a:latin typeface="Arial"/>
              </a:rPr>
              <a:t>Hitachi Metals, Ltd.</a:t>
            </a:r>
            <a:r>
              <a:rPr kumimoji="0" lang="en-US" altLang="ja-JP" sz="900" b="0" i="0" kern="600" dirty="0" smtClean="0">
                <a:solidFill>
                  <a:schemeClr val="tx1"/>
                </a:solidFill>
                <a:latin typeface="Arial"/>
                <a:ea typeface="+mn-ea"/>
                <a:cs typeface="ヒラギノUD角ゴF StdN W3"/>
              </a:rPr>
              <a:t>| Strictly Confidential |</a:t>
            </a:r>
          </a:p>
        </p:txBody>
      </p:sp>
      <p:cxnSp>
        <p:nvCxnSpPr>
          <p:cNvPr id="16" name="直線コネクタ 15"/>
          <p:cNvCxnSpPr/>
          <p:nvPr userDrawn="1"/>
        </p:nvCxnSpPr>
        <p:spPr>
          <a:xfrm>
            <a:off x="383136" y="564026"/>
            <a:ext cx="9014494" cy="0"/>
          </a:xfrm>
          <a:prstGeom prst="line">
            <a:avLst/>
          </a:prstGeom>
          <a:ln w="63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 userDrawn="1"/>
        </p:nvCxnSpPr>
        <p:spPr>
          <a:xfrm>
            <a:off x="383136" y="564026"/>
            <a:ext cx="0" cy="519588"/>
          </a:xfrm>
          <a:prstGeom prst="line">
            <a:avLst/>
          </a:prstGeom>
          <a:ln w="63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タイトル 22"/>
          <p:cNvSpPr>
            <a:spLocks noGrp="1"/>
          </p:cNvSpPr>
          <p:nvPr>
            <p:ph type="title"/>
          </p:nvPr>
        </p:nvSpPr>
        <p:spPr>
          <a:xfrm>
            <a:off x="416496" y="620688"/>
            <a:ext cx="8915400" cy="504056"/>
          </a:xfrm>
          <a:prstGeom prst="rect">
            <a:avLst/>
          </a:prstGeom>
        </p:spPr>
        <p:txBody>
          <a:bodyPr tIns="36000" bIns="36000" anchor="b" anchorCtr="0">
            <a:noAutofit/>
          </a:bodyPr>
          <a:lstStyle>
            <a:lvl1pPr algn="l">
              <a:defRPr sz="2400"/>
            </a:lvl1pPr>
          </a:lstStyle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8015659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8504" y="620688"/>
            <a:ext cx="8841828" cy="519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2" name="Text Box 8"/>
          <p:cNvSpPr txBox="1">
            <a:spLocks noChangeArrowheads="1"/>
          </p:cNvSpPr>
          <p:nvPr userDrawn="1"/>
        </p:nvSpPr>
        <p:spPr bwMode="auto">
          <a:xfrm>
            <a:off x="9230264" y="6598188"/>
            <a:ext cx="40056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kumimoji="0" lang="en-US" altLang="ja-JP" sz="1200" b="0" i="0" kern="600" dirty="0">
              <a:solidFill>
                <a:schemeClr val="tx1"/>
              </a:solidFill>
              <a:latin typeface="+mn-ea"/>
              <a:ea typeface="+mn-ea"/>
              <a:cs typeface="ヒラギノUD角ゴF StdN W5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 userDrawn="1"/>
        </p:nvSpPr>
        <p:spPr bwMode="auto">
          <a:xfrm>
            <a:off x="9230264" y="6598188"/>
            <a:ext cx="40056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defTabSz="8731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fld id="{063B5790-1941-EA45-AF62-FE0F42DCD629}" type="slidenum">
              <a:rPr kumimoji="0" lang="en-US" altLang="ja-JP" sz="1200" b="0" i="0" kern="600">
                <a:solidFill>
                  <a:schemeClr val="tx1"/>
                </a:solidFill>
                <a:latin typeface="+mn-ea"/>
                <a:ea typeface="+mn-ea"/>
                <a:cs typeface="ヒラギノUD角ゴF StdN W5"/>
              </a:rPr>
              <a:pPr algn="r" eaLnBrk="1" hangingPunct="1">
                <a:spcBef>
                  <a:spcPct val="50000"/>
                </a:spcBef>
              </a:pPr>
              <a:t>‹#›</a:t>
            </a:fld>
            <a:endParaRPr kumimoji="0" lang="en-US" altLang="ja-JP" sz="1200" b="0" i="0" kern="600" dirty="0">
              <a:solidFill>
                <a:schemeClr val="tx1"/>
              </a:solidFill>
              <a:latin typeface="+mn-ea"/>
              <a:ea typeface="+mn-ea"/>
              <a:cs typeface="ヒラギノUD角ゴF StdN W5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 userDrawn="1"/>
        </p:nvSpPr>
        <p:spPr bwMode="auto">
          <a:xfrm>
            <a:off x="3963502" y="6623057"/>
            <a:ext cx="5313583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indent="0" algn="r" defTabSz="87312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900" b="0" i="0" kern="600" dirty="0">
                <a:solidFill>
                  <a:schemeClr val="tx1"/>
                </a:solidFill>
                <a:latin typeface="Arial"/>
                <a:ea typeface="+mn-ea"/>
                <a:cs typeface="ヒラギノUD角ゴF StdN W3"/>
              </a:rPr>
              <a:t> | </a:t>
            </a:r>
            <a:r>
              <a:rPr lang="en-US" altLang="ja-JP" sz="900" dirty="0" smtClean="0">
                <a:solidFill>
                  <a:schemeClr val="tx1"/>
                </a:solidFill>
                <a:latin typeface="Arial"/>
              </a:rPr>
              <a:t>Hitachi Metals, Ltd.</a:t>
            </a:r>
            <a:r>
              <a:rPr kumimoji="0" lang="en-US" altLang="ja-JP" sz="900" b="0" i="0" kern="600" dirty="0" smtClean="0">
                <a:solidFill>
                  <a:schemeClr val="tx1"/>
                </a:solidFill>
                <a:latin typeface="Arial"/>
                <a:ea typeface="+mn-ea"/>
                <a:cs typeface="ヒラギノUD角ゴF StdN W3"/>
              </a:rPr>
              <a:t>| Strictly Confidential |</a:t>
            </a:r>
          </a:p>
        </p:txBody>
      </p:sp>
      <p:sp>
        <p:nvSpPr>
          <p:cNvPr id="15" name="Text Box 9"/>
          <p:cNvSpPr txBox="1">
            <a:spLocks noChangeArrowheads="1"/>
          </p:cNvSpPr>
          <p:nvPr userDrawn="1"/>
        </p:nvSpPr>
        <p:spPr bwMode="auto">
          <a:xfrm>
            <a:off x="152869" y="6629406"/>
            <a:ext cx="292132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indent="0" algn="l" defTabSz="87312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kern="600" baseline="0" dirty="0" smtClean="0">
                <a:solidFill>
                  <a:schemeClr val="tx1"/>
                </a:solidFill>
                <a:latin typeface="Arial"/>
                <a:ea typeface="+mn-ea"/>
                <a:cs typeface="ヒラギノUD角ゴF StdN W3"/>
              </a:rPr>
              <a:t>航エネ月例会資料</a:t>
            </a:r>
            <a:r>
              <a:rPr kumimoji="0" lang="en-US" altLang="ja-JP" sz="900" b="0" i="0" kern="600" baseline="0" dirty="0" smtClean="0">
                <a:solidFill>
                  <a:schemeClr val="tx1"/>
                </a:solidFill>
                <a:latin typeface="Arial"/>
                <a:ea typeface="+mn-ea"/>
                <a:cs typeface="ヒラギノUD角ゴF StdN W3"/>
              </a:rPr>
              <a:t>| 2018|</a:t>
            </a:r>
            <a:endParaRPr kumimoji="0" lang="en-US" altLang="ja-JP" sz="900" b="0" i="0" kern="600" dirty="0" smtClean="0">
              <a:solidFill>
                <a:schemeClr val="tx1"/>
              </a:solidFill>
              <a:latin typeface="Arial"/>
              <a:ea typeface="+mn-ea"/>
              <a:cs typeface="ヒラギノUD角ゴF StdN W3"/>
            </a:endParaRPr>
          </a:p>
        </p:txBody>
      </p:sp>
      <p:cxnSp>
        <p:nvCxnSpPr>
          <p:cNvPr id="16" name="直線コネクタ 15"/>
          <p:cNvCxnSpPr/>
          <p:nvPr userDrawn="1"/>
        </p:nvCxnSpPr>
        <p:spPr>
          <a:xfrm>
            <a:off x="383136" y="564026"/>
            <a:ext cx="9014494" cy="0"/>
          </a:xfrm>
          <a:prstGeom prst="line">
            <a:avLst/>
          </a:prstGeom>
          <a:ln w="63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 userDrawn="1"/>
        </p:nvCxnSpPr>
        <p:spPr>
          <a:xfrm>
            <a:off x="383136" y="564026"/>
            <a:ext cx="0" cy="519588"/>
          </a:xfrm>
          <a:prstGeom prst="line">
            <a:avLst/>
          </a:prstGeom>
          <a:ln w="63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図 17" descr="white_1l_jp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654" y="354922"/>
            <a:ext cx="3570288" cy="12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56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2400" b="1" kern="1200">
          <a:solidFill>
            <a:schemeClr val="tx1"/>
          </a:solidFill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tif"/><Relationship Id="rId7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tif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3971" y="452128"/>
            <a:ext cx="8070765" cy="557020"/>
          </a:xfrm>
        </p:spPr>
        <p:txBody>
          <a:bodyPr/>
          <a:lstStyle/>
          <a:p>
            <a:r>
              <a:rPr kumimoji="1" lang="en-US" altLang="ja-JP" b="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</a:t>
            </a:r>
            <a:r>
              <a:rPr kumimoji="1" lang="ja-JP" altLang="en-US" b="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次試作ディスク</a:t>
            </a:r>
            <a:r>
              <a:rPr kumimoji="1" lang="en-US" altLang="ja-JP" sz="2000" b="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(LX722WD3)</a:t>
            </a:r>
            <a:r>
              <a:rPr kumimoji="1" lang="ja-JP" altLang="en-US" b="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各部位の階層別組織情報</a:t>
            </a:r>
            <a:endParaRPr kumimoji="1" lang="ja-JP" altLang="en-US" b="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6" name="テキスト ボックス 544"/>
          <p:cNvSpPr txBox="1"/>
          <p:nvPr/>
        </p:nvSpPr>
        <p:spPr>
          <a:xfrm>
            <a:off x="432436" y="46583"/>
            <a:ext cx="1234445" cy="309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i="1" dirty="0">
                <a:solidFill>
                  <a:srgbClr val="FF0000"/>
                </a:solidFill>
              </a:rPr>
              <a:t>Confidential</a:t>
            </a:r>
            <a:endParaRPr kumimoji="1" lang="ja-JP" altLang="en-US" sz="1600" i="1" dirty="0">
              <a:solidFill>
                <a:srgbClr val="FF0000"/>
              </a:solidFill>
            </a:endParaRPr>
          </a:p>
        </p:txBody>
      </p:sp>
      <p:graphicFrame>
        <p:nvGraphicFramePr>
          <p:cNvPr id="12" name="グラフ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845022"/>
              </p:ext>
            </p:extLst>
          </p:nvPr>
        </p:nvGraphicFramePr>
        <p:xfrm>
          <a:off x="598118" y="3065331"/>
          <a:ext cx="8140960" cy="3294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直線矢印コネクタ 6"/>
          <p:cNvCxnSpPr/>
          <p:nvPr/>
        </p:nvCxnSpPr>
        <p:spPr>
          <a:xfrm>
            <a:off x="5379384" y="4480108"/>
            <a:ext cx="1371600" cy="0"/>
          </a:xfrm>
          <a:prstGeom prst="straightConnector1">
            <a:avLst/>
          </a:prstGeom>
          <a:ln w="3175"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/>
          <p:nvPr/>
        </p:nvCxnSpPr>
        <p:spPr>
          <a:xfrm>
            <a:off x="6643578" y="3361409"/>
            <a:ext cx="1371600" cy="0"/>
          </a:xfrm>
          <a:prstGeom prst="straightConnector1">
            <a:avLst/>
          </a:prstGeom>
          <a:ln w="3175"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5686154" y="4100492"/>
            <a:ext cx="1033125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kumimoji="1"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</a:t>
            </a:r>
            <a:r>
              <a:rPr kumimoji="1"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γ’</a:t>
            </a:r>
            <a:endParaRPr kumimoji="1" lang="ja-JP" altLang="en-US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20" name="直線矢印コネクタ 19"/>
          <p:cNvCxnSpPr/>
          <p:nvPr/>
        </p:nvCxnSpPr>
        <p:spPr>
          <a:xfrm flipV="1">
            <a:off x="4175383" y="4653976"/>
            <a:ext cx="989925" cy="1489"/>
          </a:xfrm>
          <a:prstGeom prst="straightConnector1">
            <a:avLst/>
          </a:prstGeom>
          <a:ln w="3175"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4429354" y="4326220"/>
            <a:ext cx="1033125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</a:t>
            </a:r>
            <a:r>
              <a:rPr kumimoji="1"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</a:t>
            </a:r>
            <a:r>
              <a:rPr kumimoji="1" lang="en-US" altLang="ja-JP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γ’</a:t>
            </a:r>
            <a:endParaRPr kumimoji="1" lang="ja-JP" altLang="en-US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22" name="直線矢印コネクタ 21"/>
          <p:cNvCxnSpPr/>
          <p:nvPr/>
        </p:nvCxnSpPr>
        <p:spPr>
          <a:xfrm flipV="1">
            <a:off x="2787738" y="4854855"/>
            <a:ext cx="1387644" cy="1490"/>
          </a:xfrm>
          <a:prstGeom prst="straightConnector1">
            <a:avLst/>
          </a:prstGeom>
          <a:ln w="3175"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3170232" y="4527100"/>
            <a:ext cx="1033125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</a:t>
            </a:r>
            <a:r>
              <a:rPr kumimoji="1"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</a:t>
            </a:r>
            <a:r>
              <a:rPr kumimoji="1" lang="en-US" altLang="ja-JP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γ’</a:t>
            </a:r>
            <a:endParaRPr kumimoji="1" lang="ja-JP" altLang="en-US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>
            <a:off x="4167762" y="4326220"/>
            <a:ext cx="0" cy="854465"/>
          </a:xfrm>
          <a:prstGeom prst="line">
            <a:avLst/>
          </a:prstGeom>
          <a:ln w="19050">
            <a:prstDash val="sys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156973" y="6243638"/>
            <a:ext cx="6522940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各部位の組織情報で、特に差異が見られるのは</a:t>
            </a:r>
            <a:r>
              <a:rPr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</a:t>
            </a: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</a:t>
            </a:r>
            <a:r>
              <a:rPr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γ’</a:t>
            </a: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の分布（粒子径と</a:t>
            </a:r>
            <a:r>
              <a:rPr lang="en-US" altLang="ja-JP" sz="1600" dirty="0" err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Vf</a:t>
            </a: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）</a:t>
            </a:r>
            <a:endParaRPr kumimoji="1" lang="ja-JP" altLang="en-US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pSp>
        <p:nvGrpSpPr>
          <p:cNvPr id="4" name="グループ化 3"/>
          <p:cNvGrpSpPr>
            <a:grpSpLocks noChangeAspect="1"/>
          </p:cNvGrpSpPr>
          <p:nvPr/>
        </p:nvGrpSpPr>
        <p:grpSpPr>
          <a:xfrm>
            <a:off x="7993638" y="795698"/>
            <a:ext cx="1780778" cy="3117708"/>
            <a:chOff x="7981982" y="-108868"/>
            <a:chExt cx="1762112" cy="3085029"/>
          </a:xfrm>
        </p:grpSpPr>
        <p:grpSp>
          <p:nvGrpSpPr>
            <p:cNvPr id="19" name="グループ化 18"/>
            <p:cNvGrpSpPr>
              <a:grpSpLocks noChangeAspect="1"/>
            </p:cNvGrpSpPr>
            <p:nvPr/>
          </p:nvGrpSpPr>
          <p:grpSpPr>
            <a:xfrm>
              <a:off x="7981982" y="-108868"/>
              <a:ext cx="1762112" cy="3085029"/>
              <a:chOff x="4604349" y="1705767"/>
              <a:chExt cx="2468376" cy="4321525"/>
            </a:xfrm>
          </p:grpSpPr>
          <p:pic>
            <p:nvPicPr>
              <p:cNvPr id="24" name="図 2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04349" y="1705767"/>
                <a:ext cx="2467969" cy="4320000"/>
              </a:xfrm>
              <a:prstGeom prst="rect">
                <a:avLst/>
              </a:prstGeom>
            </p:spPr>
          </p:pic>
          <p:pic>
            <p:nvPicPr>
              <p:cNvPr id="25" name="図 24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04756" y="1707292"/>
                <a:ext cx="2467969" cy="4320000"/>
              </a:xfrm>
              <a:prstGeom prst="rect">
                <a:avLst/>
              </a:prstGeom>
            </p:spPr>
          </p:pic>
        </p:grpSp>
        <p:pic>
          <p:nvPicPr>
            <p:cNvPr id="27" name="図 26"/>
            <p:cNvPicPr>
              <a:picLocks noChangeAspect="1"/>
            </p:cNvPicPr>
            <p:nvPr/>
          </p:nvPicPr>
          <p:blipFill rotWithShape="1">
            <a:blip r:embed="rId5"/>
            <a:srcRect b="32401"/>
            <a:stretch/>
          </p:blipFill>
          <p:spPr>
            <a:xfrm>
              <a:off x="8045618" y="-62731"/>
              <a:ext cx="1545597" cy="454572"/>
            </a:xfrm>
            <a:prstGeom prst="rect">
              <a:avLst/>
            </a:prstGeom>
            <a:solidFill>
              <a:schemeClr val="bg1"/>
            </a:solidFill>
          </p:spPr>
        </p:pic>
      </p:grpSp>
      <p:cxnSp>
        <p:nvCxnSpPr>
          <p:cNvPr id="6" name="直線矢印コネクタ 5"/>
          <p:cNvCxnSpPr/>
          <p:nvPr/>
        </p:nvCxnSpPr>
        <p:spPr>
          <a:xfrm flipH="1">
            <a:off x="7780734" y="3065331"/>
            <a:ext cx="484634" cy="11015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図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9282" y="1787035"/>
            <a:ext cx="2411631" cy="184238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7"/>
          <a:srcRect b="6523"/>
          <a:stretch/>
        </p:blipFill>
        <p:spPr>
          <a:xfrm>
            <a:off x="5788495" y="1262101"/>
            <a:ext cx="2167088" cy="1620000"/>
          </a:xfrm>
          <a:prstGeom prst="rect">
            <a:avLst/>
          </a:prstGeom>
        </p:spPr>
      </p:pic>
      <p:grpSp>
        <p:nvGrpSpPr>
          <p:cNvPr id="31" name="グループ化 30"/>
          <p:cNvGrpSpPr/>
          <p:nvPr/>
        </p:nvGrpSpPr>
        <p:grpSpPr>
          <a:xfrm>
            <a:off x="7355177" y="2595567"/>
            <a:ext cx="550151" cy="257369"/>
            <a:chOff x="3979466" y="2107067"/>
            <a:chExt cx="550151" cy="257369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3979466" y="2107067"/>
              <a:ext cx="550151" cy="25736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none" tIns="0" bIns="72000" rtlCol="0">
              <a:spAutoFit/>
            </a:bodyPr>
            <a:lstStyle/>
            <a:p>
              <a:r>
                <a:rPr kumimoji="1" lang="en-US" altLang="ja-JP" sz="1200" dirty="0" smtClean="0"/>
                <a:t>10μm</a:t>
              </a:r>
              <a:endParaRPr kumimoji="1" lang="ja-JP" altLang="en-US" sz="1200" dirty="0"/>
            </a:p>
          </p:txBody>
        </p:sp>
        <p:cxnSp>
          <p:nvCxnSpPr>
            <p:cNvPr id="30" name="直線コネクタ 29"/>
            <p:cNvCxnSpPr/>
            <p:nvPr/>
          </p:nvCxnSpPr>
          <p:spPr>
            <a:xfrm>
              <a:off x="4078170" y="2317130"/>
              <a:ext cx="360000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直線矢印コネクタ 32"/>
          <p:cNvCxnSpPr/>
          <p:nvPr/>
        </p:nvCxnSpPr>
        <p:spPr>
          <a:xfrm flipH="1">
            <a:off x="6920447" y="1582670"/>
            <a:ext cx="282861" cy="2480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>
            <a:off x="7037721" y="1324128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次</a:t>
            </a:r>
            <a:r>
              <a:rPr kumimoji="1" lang="en-US" altLang="ja-JP" dirty="0" smtClean="0"/>
              <a:t>γ’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113240" y="3162454"/>
            <a:ext cx="599399" cy="33855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GS</a:t>
            </a:r>
            <a:endParaRPr kumimoji="1" lang="ja-JP" altLang="en-US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39" name="直線矢印コネクタ 38"/>
          <p:cNvCxnSpPr>
            <a:stCxn id="11" idx="2"/>
          </p:cNvCxnSpPr>
          <p:nvPr/>
        </p:nvCxnSpPr>
        <p:spPr>
          <a:xfrm flipH="1">
            <a:off x="6517496" y="2882101"/>
            <a:ext cx="354543" cy="9727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/>
          <p:cNvCxnSpPr/>
          <p:nvPr/>
        </p:nvCxnSpPr>
        <p:spPr>
          <a:xfrm flipH="1">
            <a:off x="3644240" y="3580726"/>
            <a:ext cx="111061" cy="8287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flipH="1">
            <a:off x="4658430" y="3045352"/>
            <a:ext cx="268584" cy="12161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図 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0848" y="1372201"/>
            <a:ext cx="2289295" cy="1710947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262101"/>
            <a:ext cx="2250727" cy="1751126"/>
          </a:xfrm>
          <a:prstGeom prst="rect">
            <a:avLst/>
          </a:prstGeom>
        </p:spPr>
      </p:pic>
      <p:grpSp>
        <p:nvGrpSpPr>
          <p:cNvPr id="34" name="グループ化 33"/>
          <p:cNvGrpSpPr/>
          <p:nvPr/>
        </p:nvGrpSpPr>
        <p:grpSpPr>
          <a:xfrm>
            <a:off x="7989963" y="3656037"/>
            <a:ext cx="796496" cy="257369"/>
            <a:chOff x="4014764" y="2107067"/>
            <a:chExt cx="487518" cy="257369"/>
          </a:xfrm>
        </p:grpSpPr>
        <p:sp>
          <p:nvSpPr>
            <p:cNvPr id="35" name="テキスト ボックス 34"/>
            <p:cNvSpPr txBox="1"/>
            <p:nvPr/>
          </p:nvSpPr>
          <p:spPr>
            <a:xfrm>
              <a:off x="4014764" y="2107067"/>
              <a:ext cx="487518" cy="25736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tIns="0" bIns="72000" rtlCol="0">
              <a:spAutoFit/>
            </a:bodyPr>
            <a:lstStyle/>
            <a:p>
              <a:pPr algn="ctr"/>
              <a:r>
                <a:rPr kumimoji="1" lang="en-US" altLang="ja-JP" sz="1200" dirty="0" smtClean="0"/>
                <a:t>60μm</a:t>
              </a:r>
              <a:endParaRPr kumimoji="1" lang="ja-JP" altLang="en-US" sz="1200" dirty="0"/>
            </a:p>
          </p:txBody>
        </p:sp>
        <p:cxnSp>
          <p:nvCxnSpPr>
            <p:cNvPr id="38" name="直線コネクタ 37"/>
            <p:cNvCxnSpPr/>
            <p:nvPr/>
          </p:nvCxnSpPr>
          <p:spPr>
            <a:xfrm>
              <a:off x="4048608" y="2309901"/>
              <a:ext cx="407644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411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8292" y="2877100"/>
            <a:ext cx="2566321" cy="192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1278" y="420079"/>
            <a:ext cx="8038105" cy="557020"/>
          </a:xfrm>
        </p:spPr>
        <p:txBody>
          <a:bodyPr/>
          <a:lstStyle/>
          <a:p>
            <a:r>
              <a:rPr lang="en-US" altLang="ja-JP" b="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</a:t>
            </a:r>
            <a:r>
              <a:rPr lang="ja-JP" altLang="en-US" b="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次試作ディスク</a:t>
            </a:r>
            <a:r>
              <a:rPr lang="en-US" altLang="ja-JP" sz="2000" b="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(LX722WD3)</a:t>
            </a:r>
            <a:r>
              <a:rPr kumimoji="1" lang="ja-JP" altLang="en-US" b="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の</a:t>
            </a:r>
            <a:r>
              <a:rPr lang="ja-JP" altLang="en-US" b="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組織</a:t>
            </a:r>
            <a:r>
              <a:rPr lang="ja-JP" altLang="en-US" b="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と</a:t>
            </a:r>
            <a:r>
              <a:rPr kumimoji="1" lang="ja-JP" altLang="en-US" b="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引張特性</a:t>
            </a:r>
            <a:r>
              <a:rPr lang="ja-JP" altLang="en-US" b="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の対比</a:t>
            </a:r>
            <a:endParaRPr kumimoji="1" lang="ja-JP" altLang="en-US" b="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5797937" y="6329352"/>
            <a:ext cx="312714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ディスク各部位の</a:t>
            </a:r>
            <a:r>
              <a:rPr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0.2%YS</a:t>
            </a:r>
          </a:p>
        </p:txBody>
      </p:sp>
      <p:sp>
        <p:nvSpPr>
          <p:cNvPr id="36" name="テキスト ボックス 544"/>
          <p:cNvSpPr txBox="1"/>
          <p:nvPr/>
        </p:nvSpPr>
        <p:spPr>
          <a:xfrm>
            <a:off x="432436" y="46583"/>
            <a:ext cx="1234445" cy="309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i="1" dirty="0">
                <a:solidFill>
                  <a:srgbClr val="FF0000"/>
                </a:solidFill>
              </a:rPr>
              <a:t>Confidential</a:t>
            </a:r>
            <a:endParaRPr kumimoji="1" lang="ja-JP" altLang="en-US" sz="1600" i="1" dirty="0">
              <a:solidFill>
                <a:srgbClr val="FF0000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71279" y="4973696"/>
            <a:ext cx="2460738" cy="73866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内部・・・</a:t>
            </a:r>
            <a:r>
              <a:rPr lang="en-US" altLang="ja-JP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Radial</a:t>
            </a:r>
            <a:r>
              <a:rPr lang="ja-JP" altLang="en-US" sz="14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方向・</a:t>
            </a:r>
            <a:r>
              <a:rPr lang="en-US" altLang="ja-JP" sz="14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T/2</a:t>
            </a:r>
            <a:endParaRPr lang="en-US" altLang="ja-JP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kumimoji="1"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中間・・・</a:t>
            </a:r>
            <a:r>
              <a:rPr kumimoji="1" lang="en-US" altLang="ja-JP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Tangential</a:t>
            </a:r>
            <a:r>
              <a:rPr kumimoji="1" lang="ja-JP" altLang="en-US" sz="14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方向・</a:t>
            </a:r>
            <a:r>
              <a:rPr kumimoji="1" lang="en-US" altLang="ja-JP" sz="14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T/2</a:t>
            </a:r>
            <a:endParaRPr kumimoji="1" lang="en-US" altLang="ja-JP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外周・・・</a:t>
            </a:r>
            <a:r>
              <a:rPr lang="en-US" altLang="ja-JP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Tangential</a:t>
            </a:r>
            <a:r>
              <a:rPr lang="ja-JP" altLang="en-US" sz="14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方向・</a:t>
            </a:r>
            <a:r>
              <a:rPr lang="en-US" altLang="ja-JP" sz="14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T/2</a:t>
            </a:r>
            <a:endParaRPr lang="en-US" altLang="ja-JP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aphicFrame>
        <p:nvGraphicFramePr>
          <p:cNvPr id="18" name="グラフ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5097043"/>
              </p:ext>
            </p:extLst>
          </p:nvPr>
        </p:nvGraphicFramePr>
        <p:xfrm>
          <a:off x="3492903" y="2713810"/>
          <a:ext cx="6394881" cy="3739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0" name="直線矢印コネクタ 29"/>
          <p:cNvCxnSpPr/>
          <p:nvPr/>
        </p:nvCxnSpPr>
        <p:spPr>
          <a:xfrm flipV="1">
            <a:off x="2201155" y="3941058"/>
            <a:ext cx="0" cy="648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 flipV="1">
            <a:off x="2723362" y="3941058"/>
            <a:ext cx="0" cy="648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 flipH="1" flipV="1">
            <a:off x="2484561" y="3941058"/>
            <a:ext cx="0" cy="540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正方形/長方形 4"/>
          <p:cNvSpPr/>
          <p:nvPr/>
        </p:nvSpPr>
        <p:spPr>
          <a:xfrm>
            <a:off x="1816257" y="3707511"/>
            <a:ext cx="356042" cy="8569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/>
          <p:cNvSpPr/>
          <p:nvPr/>
        </p:nvSpPr>
        <p:spPr>
          <a:xfrm rot="5400000">
            <a:off x="2301453" y="3703747"/>
            <a:ext cx="356042" cy="8569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正方形/長方形 41"/>
          <p:cNvSpPr/>
          <p:nvPr/>
        </p:nvSpPr>
        <p:spPr>
          <a:xfrm rot="5400000">
            <a:off x="2528362" y="3731508"/>
            <a:ext cx="356042" cy="8569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522320" y="3112155"/>
            <a:ext cx="543739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外周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219050" y="2954800"/>
            <a:ext cx="543739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中間</a:t>
            </a:r>
            <a:endParaRPr kumimoji="1" lang="ja-JP" altLang="en-US" sz="1400" dirty="0">
              <a:solidFill>
                <a:schemeClr val="bg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1712434" y="3045642"/>
            <a:ext cx="543739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内部</a:t>
            </a:r>
            <a:endParaRPr kumimoji="1" lang="ja-JP" altLang="en-US" sz="1400" dirty="0">
              <a:solidFill>
                <a:schemeClr val="bg1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45" name="直線矢印コネクタ 44"/>
          <p:cNvCxnSpPr/>
          <p:nvPr/>
        </p:nvCxnSpPr>
        <p:spPr>
          <a:xfrm>
            <a:off x="2020533" y="3397191"/>
            <a:ext cx="0" cy="310321"/>
          </a:xfrm>
          <a:prstGeom prst="straightConnector1">
            <a:avLst/>
          </a:prstGeom>
          <a:ln>
            <a:solidFill>
              <a:srgbClr val="FFFF00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>
            <a:off x="2484560" y="3242030"/>
            <a:ext cx="0" cy="310321"/>
          </a:xfrm>
          <a:prstGeom prst="straightConnector1">
            <a:avLst/>
          </a:prstGeom>
          <a:ln>
            <a:solidFill>
              <a:srgbClr val="FFFF00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/>
          <p:cNvCxnSpPr/>
          <p:nvPr/>
        </p:nvCxnSpPr>
        <p:spPr>
          <a:xfrm>
            <a:off x="2706383" y="3397189"/>
            <a:ext cx="0" cy="175708"/>
          </a:xfrm>
          <a:prstGeom prst="straightConnector1">
            <a:avLst/>
          </a:prstGeom>
          <a:ln>
            <a:solidFill>
              <a:srgbClr val="FFFF00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/>
          <p:cNvCxnSpPr/>
          <p:nvPr/>
        </p:nvCxnSpPr>
        <p:spPr>
          <a:xfrm flipV="1">
            <a:off x="5842197" y="3707511"/>
            <a:ext cx="241381" cy="217102"/>
          </a:xfrm>
          <a:prstGeom prst="straightConnector1">
            <a:avLst/>
          </a:prstGeom>
          <a:ln>
            <a:solidFill>
              <a:srgbClr val="0000FF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/>
          <p:cNvCxnSpPr/>
          <p:nvPr/>
        </p:nvCxnSpPr>
        <p:spPr>
          <a:xfrm flipV="1">
            <a:off x="7578160" y="3960081"/>
            <a:ext cx="238315" cy="43783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/>
          <p:nvPr/>
        </p:nvCxnSpPr>
        <p:spPr>
          <a:xfrm flipH="1">
            <a:off x="7796746" y="3288061"/>
            <a:ext cx="341710" cy="308634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/>
          <p:cNvSpPr txBox="1"/>
          <p:nvPr/>
        </p:nvSpPr>
        <p:spPr>
          <a:xfrm>
            <a:off x="7353859" y="3139366"/>
            <a:ext cx="646331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C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外周</a:t>
            </a:r>
            <a:endParaRPr kumimoji="1" lang="ja-JP" altLang="en-US" dirty="0">
              <a:solidFill>
                <a:srgbClr val="C0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6835847" y="4076706"/>
            <a:ext cx="646331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中間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5085098" y="3653468"/>
            <a:ext cx="712839" cy="3693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内部</a:t>
            </a:r>
          </a:p>
        </p:txBody>
      </p:sp>
      <p:cxnSp>
        <p:nvCxnSpPr>
          <p:cNvPr id="60" name="直線矢印コネクタ 59"/>
          <p:cNvCxnSpPr/>
          <p:nvPr/>
        </p:nvCxnSpPr>
        <p:spPr>
          <a:xfrm>
            <a:off x="1545159" y="4690503"/>
            <a:ext cx="429160" cy="1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正方形/長方形 60"/>
          <p:cNvSpPr/>
          <p:nvPr/>
        </p:nvSpPr>
        <p:spPr>
          <a:xfrm>
            <a:off x="2009039" y="4385879"/>
            <a:ext cx="919620" cy="5475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411073" y="4246930"/>
            <a:ext cx="1107996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組織評価</a:t>
            </a:r>
            <a:endParaRPr kumimoji="1" lang="en-US" altLang="ja-JP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kumimoji="1"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位置</a:t>
            </a:r>
          </a:p>
        </p:txBody>
      </p:sp>
      <p:pic>
        <p:nvPicPr>
          <p:cNvPr id="64" name="図 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2716" y="2723419"/>
            <a:ext cx="1649303" cy="1260000"/>
          </a:xfrm>
          <a:prstGeom prst="rect">
            <a:avLst/>
          </a:prstGeom>
        </p:spPr>
      </p:pic>
      <p:pic>
        <p:nvPicPr>
          <p:cNvPr id="65" name="図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3621" y="4465344"/>
            <a:ext cx="1719275" cy="1296000"/>
          </a:xfrm>
          <a:prstGeom prst="rect">
            <a:avLst/>
          </a:prstGeom>
        </p:spPr>
      </p:pic>
      <p:pic>
        <p:nvPicPr>
          <p:cNvPr id="66" name="図 6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6040" y="3973532"/>
            <a:ext cx="1671517" cy="1260000"/>
          </a:xfrm>
          <a:prstGeom prst="rect">
            <a:avLst/>
          </a:prstGeom>
        </p:spPr>
      </p:pic>
      <p:sp>
        <p:nvSpPr>
          <p:cNvPr id="69" name="テキスト ボックス 68"/>
          <p:cNvSpPr txBox="1"/>
          <p:nvPr/>
        </p:nvSpPr>
        <p:spPr>
          <a:xfrm>
            <a:off x="144183" y="5670365"/>
            <a:ext cx="5354045" cy="92333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①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0.2%YS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は外周のみ高い。</a:t>
            </a:r>
            <a:endParaRPr lang="en-US" altLang="ja-JP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②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その理由は、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</a:t>
            </a:r>
            <a:r>
              <a:rPr lang="en-US" altLang="ja-JP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’量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の多さによる。</a:t>
            </a:r>
            <a:endParaRPr lang="en-US" altLang="ja-JP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③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‘が固溶する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760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℃まで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は高強度を維持</a:t>
            </a:r>
            <a:endParaRPr lang="en-US" altLang="ja-JP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aphicFrame>
        <p:nvGraphicFramePr>
          <p:cNvPr id="39" name="表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675266"/>
              </p:ext>
            </p:extLst>
          </p:nvPr>
        </p:nvGraphicFramePr>
        <p:xfrm>
          <a:off x="1744447" y="1196752"/>
          <a:ext cx="7886700" cy="15060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0452">
                  <a:extLst>
                    <a:ext uri="{9D8B030D-6E8A-4147-A177-3AD203B41FA5}">
                      <a16:colId xmlns:a16="http://schemas.microsoft.com/office/drawing/2014/main" val="494989796"/>
                    </a:ext>
                  </a:extLst>
                </a:gridCol>
                <a:gridCol w="648222">
                  <a:extLst>
                    <a:ext uri="{9D8B030D-6E8A-4147-A177-3AD203B41FA5}">
                      <a16:colId xmlns:a16="http://schemas.microsoft.com/office/drawing/2014/main" val="3619429769"/>
                    </a:ext>
                  </a:extLst>
                </a:gridCol>
                <a:gridCol w="648222">
                  <a:extLst>
                    <a:ext uri="{9D8B030D-6E8A-4147-A177-3AD203B41FA5}">
                      <a16:colId xmlns:a16="http://schemas.microsoft.com/office/drawing/2014/main" val="163134982"/>
                    </a:ext>
                  </a:extLst>
                </a:gridCol>
                <a:gridCol w="648222">
                  <a:extLst>
                    <a:ext uri="{9D8B030D-6E8A-4147-A177-3AD203B41FA5}">
                      <a16:colId xmlns:a16="http://schemas.microsoft.com/office/drawing/2014/main" val="3556025996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3911674044"/>
                    </a:ext>
                  </a:extLst>
                </a:gridCol>
                <a:gridCol w="665792">
                  <a:extLst>
                    <a:ext uri="{9D8B030D-6E8A-4147-A177-3AD203B41FA5}">
                      <a16:colId xmlns:a16="http://schemas.microsoft.com/office/drawing/2014/main" val="3200947823"/>
                    </a:ext>
                  </a:extLst>
                </a:gridCol>
                <a:gridCol w="666664">
                  <a:extLst>
                    <a:ext uri="{9D8B030D-6E8A-4147-A177-3AD203B41FA5}">
                      <a16:colId xmlns:a16="http://schemas.microsoft.com/office/drawing/2014/main" val="1961587047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454841692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180967422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190690884"/>
                    </a:ext>
                  </a:extLst>
                </a:gridCol>
                <a:gridCol w="660226">
                  <a:extLst>
                    <a:ext uri="{9D8B030D-6E8A-4147-A177-3AD203B41FA5}">
                      <a16:colId xmlns:a16="http://schemas.microsoft.com/office/drawing/2014/main" val="2799411213"/>
                    </a:ext>
                  </a:extLst>
                </a:gridCol>
              </a:tblGrid>
              <a:tr h="233724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>
                          <a:effectLst/>
                        </a:rPr>
                        <a:t>部位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>
                          <a:effectLst/>
                        </a:rPr>
                        <a:t>平均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>
                          <a:effectLst/>
                        </a:rPr>
                        <a:t>結晶粒径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1</a:t>
                      </a:r>
                      <a:r>
                        <a:rPr lang="ja-JP" altLang="en-US" sz="1300" u="none" strike="noStrike">
                          <a:effectLst/>
                        </a:rPr>
                        <a:t>次</a:t>
                      </a:r>
                      <a:r>
                        <a:rPr lang="el-GR" sz="1300" u="none" strike="noStrike">
                          <a:effectLst/>
                        </a:rPr>
                        <a:t>γ’</a:t>
                      </a:r>
                      <a:endParaRPr lang="el-GR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2</a:t>
                      </a:r>
                      <a:r>
                        <a:rPr lang="ja-JP" altLang="en-US" sz="1300" u="none" strike="noStrike">
                          <a:effectLst/>
                        </a:rPr>
                        <a:t>次</a:t>
                      </a:r>
                      <a:r>
                        <a:rPr lang="el-GR" sz="1300" u="none" strike="noStrike">
                          <a:effectLst/>
                        </a:rPr>
                        <a:t>γ’</a:t>
                      </a:r>
                      <a:endParaRPr lang="el-GR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3</a:t>
                      </a:r>
                      <a:r>
                        <a:rPr lang="ja-JP" altLang="en-US" sz="1300" u="none" strike="noStrike">
                          <a:effectLst/>
                        </a:rPr>
                        <a:t>次</a:t>
                      </a:r>
                      <a:r>
                        <a:rPr lang="el-GR" sz="1300" u="none" strike="noStrike">
                          <a:effectLst/>
                        </a:rPr>
                        <a:t>γ'</a:t>
                      </a:r>
                      <a:endParaRPr lang="el-GR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u="none" strike="noStrike">
                          <a:effectLst/>
                        </a:rPr>
                        <a:t>Total</a:t>
                      </a:r>
                      <a:r>
                        <a:rPr lang="el-GR" sz="1300" u="none" strike="noStrike">
                          <a:effectLst/>
                        </a:rPr>
                        <a:t>γ’</a:t>
                      </a:r>
                      <a:endParaRPr lang="el-GR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300344"/>
                  </a:ext>
                </a:extLst>
              </a:tr>
              <a:tr h="33740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ASTM GS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>
                          <a:effectLst/>
                        </a:rPr>
                        <a:t>平均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ALA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Vf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 dirty="0" err="1">
                          <a:effectLst/>
                        </a:rPr>
                        <a:t>d</a:t>
                      </a:r>
                      <a:r>
                        <a:rPr lang="en-US" sz="1300" u="none" strike="noStrike" baseline="-25000" dirty="0" err="1">
                          <a:effectLst/>
                        </a:rPr>
                        <a:t>ave</a:t>
                      </a:r>
                      <a:r>
                        <a:rPr lang="en-US" sz="1300" u="none" strike="noStrike" baseline="-25000" dirty="0">
                          <a:effectLst/>
                        </a:rPr>
                        <a:t>.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Vf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d</a:t>
                      </a:r>
                      <a:r>
                        <a:rPr lang="en-US" sz="1300" u="none" strike="noStrike" baseline="-25000">
                          <a:effectLst/>
                        </a:rPr>
                        <a:t>ave.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 dirty="0" err="1">
                          <a:effectLst/>
                        </a:rPr>
                        <a:t>Vf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d</a:t>
                      </a:r>
                      <a:r>
                        <a:rPr lang="en-US" sz="1300" u="none" strike="noStrike" baseline="-25000">
                          <a:effectLst/>
                        </a:rPr>
                        <a:t>ave.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Vf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02765"/>
                  </a:ext>
                </a:extLst>
              </a:tr>
              <a:tr h="2337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dirty="0">
                          <a:effectLst/>
                        </a:rPr>
                        <a:t>#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300" u="none" strike="noStrike">
                          <a:effectLst/>
                        </a:rPr>
                        <a:t>μ</a:t>
                      </a:r>
                      <a:r>
                        <a:rPr lang="en-US" sz="1300" u="none" strike="noStrike">
                          <a:effectLst/>
                        </a:rPr>
                        <a:t>m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300" u="none" strike="noStrike" dirty="0">
                          <a:effectLst/>
                        </a:rPr>
                        <a:t>μ</a:t>
                      </a:r>
                      <a:r>
                        <a:rPr lang="en-US" sz="1300" u="none" strike="noStrike" dirty="0">
                          <a:effectLst/>
                        </a:rPr>
                        <a:t>m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%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nm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dirty="0">
                          <a:effectLst/>
                        </a:rPr>
                        <a:t>%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 dirty="0">
                          <a:effectLst/>
                        </a:rPr>
                        <a:t>nm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%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u="none" strike="noStrike">
                          <a:effectLst/>
                        </a:rPr>
                        <a:t>nm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%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962755"/>
                  </a:ext>
                </a:extLst>
              </a:tr>
              <a:tr h="233724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>
                          <a:effectLst/>
                        </a:rPr>
                        <a:t>①外周部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9.7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12.2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41.2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10.0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dirty="0">
                          <a:effectLst/>
                        </a:rPr>
                        <a:t>2596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30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230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altLang="ja-JP" sz="1300" b="0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solidFill>
                            <a:srgbClr val="FF0000"/>
                          </a:solidFill>
                          <a:effectLst/>
                        </a:rPr>
                        <a:t>25</a:t>
                      </a:r>
                      <a:endParaRPr lang="en-US" altLang="ja-JP" sz="1300" b="0" i="0" u="none" strike="noStrike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49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105997"/>
                  </a:ext>
                </a:extLst>
              </a:tr>
              <a:tr h="233724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>
                          <a:effectLst/>
                        </a:rPr>
                        <a:t>②中間部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9.9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11.6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31.4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9.7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2676 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33 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dirty="0">
                          <a:effectLst/>
                        </a:rPr>
                        <a:t>217 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 </a:t>
                      </a:r>
                      <a:endParaRPr lang="en-US" altLang="ja-JP" sz="1300" b="0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19 </a:t>
                      </a:r>
                      <a:endParaRPr lang="en-US" altLang="ja-JP" sz="1300" b="0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dirty="0">
                          <a:effectLst/>
                        </a:rPr>
                        <a:t>48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299120"/>
                  </a:ext>
                </a:extLst>
              </a:tr>
              <a:tr h="233724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>
                          <a:effectLst/>
                        </a:rPr>
                        <a:t>③内部</a:t>
                      </a:r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dirty="0">
                          <a:effectLst/>
                        </a:rPr>
                        <a:t>9.3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dirty="0">
                          <a:effectLst/>
                        </a:rPr>
                        <a:t>14.4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43.9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12.1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2714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35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>
                          <a:effectLst/>
                        </a:rPr>
                        <a:t>235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altLang="ja-JP" sz="1300" b="0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17</a:t>
                      </a:r>
                      <a:endParaRPr lang="en-US" altLang="ja-JP" sz="1300" b="0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dirty="0">
                          <a:effectLst/>
                        </a:rPr>
                        <a:t>52</a:t>
                      </a:r>
                      <a:endParaRPr lang="en-US" altLang="ja-JP" sz="13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989" marR="8989" marT="89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152573"/>
                  </a:ext>
                </a:extLst>
              </a:tr>
            </a:tbl>
          </a:graphicData>
        </a:graphic>
      </p:graphicFrame>
      <p:sp>
        <p:nvSpPr>
          <p:cNvPr id="34" name="テキスト ボックス 33"/>
          <p:cNvSpPr txBox="1"/>
          <p:nvPr/>
        </p:nvSpPr>
        <p:spPr>
          <a:xfrm>
            <a:off x="1983303" y="4481808"/>
            <a:ext cx="415498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0000FF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内</a:t>
            </a:r>
            <a:endParaRPr kumimoji="1" lang="ja-JP" altLang="en-US" dirty="0">
              <a:solidFill>
                <a:srgbClr val="0000FF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254840" y="4481808"/>
            <a:ext cx="415498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中</a:t>
            </a:r>
            <a:endParaRPr kumimoji="1" lang="ja-JP" altLang="en-US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526377" y="4486464"/>
            <a:ext cx="415498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外</a:t>
            </a:r>
            <a:endParaRPr kumimoji="1" lang="ja-JP" altLang="en-US" dirty="0">
              <a:solidFill>
                <a:srgbClr val="FF000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55455" y="852054"/>
            <a:ext cx="4464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表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. 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ディスク各部位における階層別の組織情報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716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テキスト ボックス 544"/>
          <p:cNvSpPr txBox="1"/>
          <p:nvPr/>
        </p:nvSpPr>
        <p:spPr>
          <a:xfrm>
            <a:off x="432436" y="46583"/>
            <a:ext cx="1234445" cy="309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i="1" dirty="0">
                <a:solidFill>
                  <a:srgbClr val="FF0000"/>
                </a:solidFill>
              </a:rPr>
              <a:t>Confidential</a:t>
            </a:r>
            <a:endParaRPr kumimoji="1" lang="ja-JP" altLang="en-US" sz="1600" i="1" dirty="0">
              <a:solidFill>
                <a:srgbClr val="FF0000"/>
              </a:solidFill>
            </a:endParaRPr>
          </a:p>
        </p:txBody>
      </p:sp>
      <p:sp>
        <p:nvSpPr>
          <p:cNvPr id="10" name="タイトル 1"/>
          <p:cNvSpPr txBox="1">
            <a:spLocks/>
          </p:cNvSpPr>
          <p:nvPr/>
        </p:nvSpPr>
        <p:spPr>
          <a:xfrm>
            <a:off x="434775" y="509333"/>
            <a:ext cx="8229600" cy="557020"/>
          </a:xfrm>
          <a:prstGeom prst="rect">
            <a:avLst/>
          </a:prstGeom>
        </p:spPr>
        <p:txBody>
          <a:bodyPr tIns="36000" bIns="36000" anchor="b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TMW-4M3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 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次試作ディスクの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製造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63272" y="5074387"/>
            <a:ext cx="494398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u="sng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ⅰ</a:t>
            </a:r>
            <a:r>
              <a:rPr kumimoji="1" lang="ja-JP" altLang="en-US" u="sng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kumimoji="1" lang="en-US" altLang="ja-JP" u="sng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u="sng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次試作ディスク</a:t>
            </a:r>
            <a:endParaRPr kumimoji="1" lang="en-US" altLang="ja-JP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LX722WD1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(ST)1139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℃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…1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次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γ’:12%</a:t>
            </a:r>
          </a:p>
          <a:p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LX722WD3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：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(ST)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1144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℃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…1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次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γ’:10%</a:t>
            </a:r>
          </a:p>
          <a:p>
            <a:r>
              <a:rPr kumimoji="1" lang="en-US" altLang="ja-JP" u="sng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ⅱ</a:t>
            </a:r>
            <a:r>
              <a:rPr kumimoji="1" lang="ja-JP" altLang="en-US" u="sng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kumimoji="1" lang="en-US" altLang="ja-JP" u="sng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kumimoji="1" lang="ja-JP" altLang="en-US" u="sng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次試作ディスク</a:t>
            </a:r>
            <a:endParaRPr kumimoji="1" lang="en-US" altLang="ja-JP" u="sng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LA915WD3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：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(ST)1131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℃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…1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次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γ’:10%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狙い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167406" y="4081057"/>
            <a:ext cx="5289598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次と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GS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を同等にするため、同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‘量で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(ST)</a:t>
            </a: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(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低</a:t>
            </a:r>
            <a:r>
              <a:rPr lang="en-US" altLang="ja-JP" dirty="0" err="1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Ti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側・高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Co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側につき、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‘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solvus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温度は</a:t>
            </a:r>
            <a:endParaRPr lang="en-US" altLang="ja-JP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　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次試作ディスク対比で約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10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℃低い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)</a:t>
            </a:r>
            <a:endParaRPr lang="en-US" altLang="ja-JP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817713" y="1647057"/>
            <a:ext cx="4088287" cy="120032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u="sng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S</a:t>
            </a:r>
            <a:r>
              <a:rPr lang="ja-JP" altLang="en-US" u="sng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社コメント</a:t>
            </a:r>
            <a:endParaRPr lang="en-US" altLang="ja-JP" u="sng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現状、特性合格ラインは不明であるが、</a:t>
            </a:r>
            <a:endParaRPr lang="en-US" altLang="ja-JP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S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社より、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0.2~0.5%Creep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寿命時間が</a:t>
            </a:r>
            <a:endParaRPr lang="en-US" altLang="ja-JP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重要とのコメントはあり。</a:t>
            </a:r>
            <a:endParaRPr lang="en-US" altLang="ja-JP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485815" y="1059942"/>
            <a:ext cx="53246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u="sng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</a:t>
            </a:r>
            <a:r>
              <a:rPr lang="ja-JP" altLang="en-US" u="sng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次試作ディスクの目標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次試作ディスク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(LX722WD1,3)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対比）</a:t>
            </a:r>
            <a:endParaRPr lang="en-US" altLang="ja-JP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１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．引張特性（</a:t>
            </a:r>
            <a:r>
              <a:rPr lang="en-US" altLang="ja-JP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Bore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部）</a:t>
            </a:r>
            <a:r>
              <a:rPr lang="en-US" altLang="ja-JP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…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現状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レベル維持</a:t>
            </a:r>
            <a:endParaRPr lang="en-US" altLang="ja-JP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２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．疲労特性（</a:t>
            </a:r>
            <a:r>
              <a:rPr lang="en-US" altLang="ja-JP" dirty="0" err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Bore~Rim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部）</a:t>
            </a:r>
            <a:r>
              <a:rPr lang="en-US" altLang="ja-JP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…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現状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レベル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維持</a:t>
            </a:r>
            <a:endParaRPr lang="en-US" altLang="ja-JP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３．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切欠きクリープ特性（</a:t>
            </a:r>
            <a:r>
              <a:rPr lang="en-US" altLang="ja-JP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Rim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部）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…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現状レベル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維持</a:t>
            </a:r>
            <a:endParaRPr lang="en-US" altLang="ja-JP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４</a:t>
            </a:r>
            <a:r>
              <a:rPr lang="ja-JP" altLang="en-US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．クリープ</a:t>
            </a:r>
            <a:r>
              <a:rPr lang="ja-JP" altLang="en-US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特性（</a:t>
            </a:r>
            <a:r>
              <a:rPr lang="en-US" altLang="ja-JP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Rim</a:t>
            </a:r>
            <a:r>
              <a:rPr lang="ja-JP" altLang="en-US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部）</a:t>
            </a:r>
            <a:r>
              <a:rPr lang="ja-JP" altLang="en-US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：極力向上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</a:p>
        </p:txBody>
      </p:sp>
      <p:cxnSp>
        <p:nvCxnSpPr>
          <p:cNvPr id="5" name="直線矢印コネクタ 4"/>
          <p:cNvCxnSpPr/>
          <p:nvPr/>
        </p:nvCxnSpPr>
        <p:spPr>
          <a:xfrm flipH="1">
            <a:off x="4536408" y="2659038"/>
            <a:ext cx="121335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/>
        </p:nvSpPr>
        <p:spPr>
          <a:xfrm>
            <a:off x="200598" y="2794807"/>
            <a:ext cx="9373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成分微調整</a:t>
            </a:r>
            <a:endParaRPr lang="en-US" altLang="ja-JP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B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量：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0.015%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→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0.020%</a:t>
            </a:r>
            <a:r>
              <a:rPr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(</a:t>
            </a:r>
            <a:r>
              <a:rPr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粒界強度↑、共晶</a:t>
            </a:r>
            <a:r>
              <a:rPr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</a:t>
            </a:r>
            <a:r>
              <a:rPr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‘残存リスク↑</a:t>
            </a:r>
            <a:r>
              <a:rPr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((S)1200</a:t>
            </a:r>
            <a:r>
              <a:rPr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℃以上はリスク大</a:t>
            </a:r>
            <a:r>
              <a:rPr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))</a:t>
            </a: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dirty="0" err="1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Ti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量：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6.2%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→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6.0% </a:t>
            </a:r>
            <a:r>
              <a:rPr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(</a:t>
            </a:r>
            <a:r>
              <a:rPr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共晶</a:t>
            </a:r>
            <a:r>
              <a:rPr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</a:t>
            </a:r>
            <a:r>
              <a:rPr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‘残存リスク↓、</a:t>
            </a: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インゴット大型時のフレックルリスク</a:t>
            </a:r>
            <a:r>
              <a:rPr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↓、</a:t>
            </a:r>
            <a:r>
              <a:rPr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TCP</a:t>
            </a:r>
            <a:r>
              <a:rPr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相リスク↓</a:t>
            </a:r>
            <a:r>
              <a:rPr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)</a:t>
            </a: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Co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量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: 25%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→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26.5%</a:t>
            </a:r>
            <a:r>
              <a:rPr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(</a:t>
            </a:r>
            <a:r>
              <a:rPr lang="en-US" altLang="ja-JP" sz="1600" dirty="0" err="1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Ti</a:t>
            </a:r>
            <a:r>
              <a:rPr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量↓</a:t>
            </a:r>
            <a:r>
              <a:rPr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=γ</a:t>
            </a:r>
            <a:r>
              <a:rPr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‘量↓による</a:t>
            </a:r>
            <a:r>
              <a:rPr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SFE</a:t>
            </a:r>
            <a:r>
              <a:rPr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低下分を元に戻す。</a:t>
            </a:r>
            <a:r>
              <a:rPr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)</a:t>
            </a: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4065" y="3942632"/>
            <a:ext cx="3521437" cy="275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89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/>
          <p:cNvGrpSpPr>
            <a:grpSpLocks noChangeAspect="1"/>
          </p:cNvGrpSpPr>
          <p:nvPr/>
        </p:nvGrpSpPr>
        <p:grpSpPr>
          <a:xfrm>
            <a:off x="444886" y="2387582"/>
            <a:ext cx="2621546" cy="1921381"/>
            <a:chOff x="742049" y="2387582"/>
            <a:chExt cx="2947119" cy="2160000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049" y="2387582"/>
              <a:ext cx="2947119" cy="2160000"/>
            </a:xfrm>
            <a:prstGeom prst="rect">
              <a:avLst/>
            </a:prstGeom>
          </p:spPr>
        </p:pic>
        <p:grpSp>
          <p:nvGrpSpPr>
            <p:cNvPr id="27" name="グループ化 26"/>
            <p:cNvGrpSpPr/>
            <p:nvPr/>
          </p:nvGrpSpPr>
          <p:grpSpPr>
            <a:xfrm>
              <a:off x="3039729" y="4217761"/>
              <a:ext cx="620683" cy="307777"/>
              <a:chOff x="6124575" y="3581400"/>
              <a:chExt cx="620683" cy="307777"/>
            </a:xfrm>
          </p:grpSpPr>
          <p:sp>
            <p:nvSpPr>
              <p:cNvPr id="28" name="テキスト ボックス 27"/>
              <p:cNvSpPr txBox="1"/>
              <p:nvPr/>
            </p:nvSpPr>
            <p:spPr>
              <a:xfrm>
                <a:off x="6124575" y="3581400"/>
                <a:ext cx="620683" cy="307777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Meiryo UI" pitchFamily="50" charset="-128"/>
                    <a:ea typeface="Meiryo UI" pitchFamily="50" charset="-128"/>
                    <a:cs typeface="Meiryo UI" pitchFamily="50" charset="-128"/>
                  </a:rPr>
                  <a:t>2</a:t>
                </a:r>
                <a:r>
                  <a:rPr kumimoji="1" lang="en-US" altLang="ja-JP" sz="1200" dirty="0">
                    <a:latin typeface="Meiryo UI" pitchFamily="50" charset="-128"/>
                    <a:ea typeface="Meiryo UI" pitchFamily="50" charset="-128"/>
                    <a:cs typeface="Meiryo UI" pitchFamily="50" charset="-128"/>
                  </a:rPr>
                  <a:t>0μm</a:t>
                </a:r>
              </a:p>
              <a:p>
                <a:endParaRPr kumimoji="1" lang="ja-JP" altLang="en-US" sz="200" dirty="0">
                  <a:latin typeface="Meiryo UI" pitchFamily="50" charset="-128"/>
                  <a:ea typeface="Meiryo UI" pitchFamily="50" charset="-128"/>
                  <a:cs typeface="Meiryo UI" pitchFamily="50" charset="-128"/>
                </a:endParaRPr>
              </a:p>
            </p:txBody>
          </p:sp>
          <p:cxnSp>
            <p:nvCxnSpPr>
              <p:cNvPr id="29" name="直線コネクタ 28"/>
              <p:cNvCxnSpPr/>
              <p:nvPr/>
            </p:nvCxnSpPr>
            <p:spPr>
              <a:xfrm flipV="1">
                <a:off x="6251316" y="3841750"/>
                <a:ext cx="367200" cy="0"/>
              </a:xfrm>
              <a:prstGeom prst="line">
                <a:avLst/>
              </a:prstGeom>
              <a:ln w="57150">
                <a:solidFill>
                  <a:srgbClr val="FF0000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" name="テキスト ボックス 544"/>
          <p:cNvSpPr txBox="1"/>
          <p:nvPr/>
        </p:nvSpPr>
        <p:spPr>
          <a:xfrm>
            <a:off x="432436" y="46583"/>
            <a:ext cx="1234445" cy="309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i="1" dirty="0">
                <a:solidFill>
                  <a:srgbClr val="FF0000"/>
                </a:solidFill>
              </a:rPr>
              <a:t>Confidential</a:t>
            </a:r>
            <a:endParaRPr kumimoji="1" lang="ja-JP" altLang="en-US" sz="1600" i="1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6456" y="2425847"/>
            <a:ext cx="1596912" cy="5847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平均</a:t>
            </a:r>
            <a:r>
              <a:rPr kumimoji="1"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GS#9.0</a:t>
            </a:r>
          </a:p>
          <a:p>
            <a:r>
              <a:rPr kumimoji="1"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kumimoji="1"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</a:t>
            </a:r>
            <a:r>
              <a:rPr kumimoji="1"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γ’</a:t>
            </a:r>
            <a:r>
              <a:rPr kumimoji="1"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量</a:t>
            </a:r>
            <a:r>
              <a:rPr kumimoji="1"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≈</a:t>
            </a:r>
            <a:r>
              <a:rPr kumimoji="1"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9.9%</a:t>
            </a:r>
            <a:endParaRPr kumimoji="1" lang="ja-JP" altLang="en-US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0" name="タイトル 1"/>
          <p:cNvSpPr txBox="1">
            <a:spLocks/>
          </p:cNvSpPr>
          <p:nvPr/>
        </p:nvSpPr>
        <p:spPr>
          <a:xfrm>
            <a:off x="414754" y="452712"/>
            <a:ext cx="6770494" cy="557020"/>
          </a:xfrm>
          <a:prstGeom prst="rect">
            <a:avLst/>
          </a:prstGeom>
        </p:spPr>
        <p:txBody>
          <a:bodyPr tIns="36000" bIns="36000" anchor="b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TMW-4M3</a:t>
            </a:r>
            <a:r>
              <a:rPr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 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次試作ディスクのインテグラル評価</a:t>
            </a:r>
            <a:endParaRPr lang="ja-JP" altLang="en-US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75" y="1151924"/>
            <a:ext cx="1516899" cy="1115811"/>
          </a:xfrm>
          <a:prstGeom prst="rect">
            <a:avLst/>
          </a:prstGeom>
        </p:spPr>
      </p:pic>
      <p:grpSp>
        <p:nvGrpSpPr>
          <p:cNvPr id="8" name="グループ化 7"/>
          <p:cNvGrpSpPr>
            <a:grpSpLocks noChangeAspect="1"/>
          </p:cNvGrpSpPr>
          <p:nvPr/>
        </p:nvGrpSpPr>
        <p:grpSpPr>
          <a:xfrm>
            <a:off x="446707" y="4445258"/>
            <a:ext cx="2619724" cy="1964793"/>
            <a:chOff x="743871" y="4823511"/>
            <a:chExt cx="3024000" cy="2268000"/>
          </a:xfrm>
        </p:grpSpPr>
        <p:pic>
          <p:nvPicPr>
            <p:cNvPr id="26" name="図 2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871" y="4823511"/>
              <a:ext cx="3024000" cy="2268000"/>
            </a:xfrm>
            <a:prstGeom prst="rect">
              <a:avLst/>
            </a:prstGeom>
          </p:spPr>
        </p:pic>
        <p:grpSp>
          <p:nvGrpSpPr>
            <p:cNvPr id="33" name="グループ化 32"/>
            <p:cNvGrpSpPr/>
            <p:nvPr/>
          </p:nvGrpSpPr>
          <p:grpSpPr>
            <a:xfrm>
              <a:off x="3006275" y="6578452"/>
              <a:ext cx="715259" cy="307778"/>
              <a:chOff x="6162401" y="3399668"/>
              <a:chExt cx="715259" cy="307778"/>
            </a:xfrm>
          </p:grpSpPr>
          <p:sp>
            <p:nvSpPr>
              <p:cNvPr id="34" name="テキスト ボックス 33"/>
              <p:cNvSpPr txBox="1"/>
              <p:nvPr/>
            </p:nvSpPr>
            <p:spPr>
              <a:xfrm>
                <a:off x="6162401" y="3399668"/>
                <a:ext cx="715259" cy="30777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Meiryo UI" pitchFamily="50" charset="-128"/>
                    <a:ea typeface="Meiryo UI" pitchFamily="50" charset="-128"/>
                    <a:cs typeface="Meiryo UI" pitchFamily="50" charset="-128"/>
                  </a:rPr>
                  <a:t>10</a:t>
                </a:r>
                <a:r>
                  <a:rPr kumimoji="1" lang="en-US" altLang="ja-JP" sz="1200" dirty="0">
                    <a:latin typeface="Meiryo UI" pitchFamily="50" charset="-128"/>
                    <a:ea typeface="Meiryo UI" pitchFamily="50" charset="-128"/>
                    <a:cs typeface="Meiryo UI" pitchFamily="50" charset="-128"/>
                  </a:rPr>
                  <a:t>0nm</a:t>
                </a:r>
              </a:p>
              <a:p>
                <a:endParaRPr kumimoji="1" lang="ja-JP" altLang="en-US" sz="200" dirty="0">
                  <a:latin typeface="Meiryo UI" pitchFamily="50" charset="-128"/>
                  <a:ea typeface="Meiryo UI" pitchFamily="50" charset="-128"/>
                  <a:cs typeface="Meiryo UI" pitchFamily="50" charset="-128"/>
                </a:endParaRPr>
              </a:p>
            </p:txBody>
          </p:sp>
          <p:cxnSp>
            <p:nvCxnSpPr>
              <p:cNvPr id="35" name="直線コネクタ 34"/>
              <p:cNvCxnSpPr/>
              <p:nvPr/>
            </p:nvCxnSpPr>
            <p:spPr>
              <a:xfrm flipV="1">
                <a:off x="6438551" y="3680540"/>
                <a:ext cx="223200" cy="0"/>
              </a:xfrm>
              <a:prstGeom prst="line">
                <a:avLst/>
              </a:prstGeom>
              <a:ln w="57150">
                <a:solidFill>
                  <a:srgbClr val="FF0000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テキスト ボックス 40"/>
            <p:cNvSpPr txBox="1"/>
            <p:nvPr/>
          </p:nvSpPr>
          <p:spPr>
            <a:xfrm>
              <a:off x="2973356" y="4880372"/>
              <a:ext cx="74732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chemeClr val="bg1"/>
                  </a:solidFill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2</a:t>
              </a:r>
              <a:r>
                <a:rPr kumimoji="1" lang="ja-JP" altLang="en-US" dirty="0">
                  <a:solidFill>
                    <a:schemeClr val="bg1"/>
                  </a:solidFill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次</a:t>
              </a:r>
              <a:r>
                <a:rPr kumimoji="1" lang="en-US" altLang="ja-JP" dirty="0">
                  <a:solidFill>
                    <a:schemeClr val="bg1"/>
                  </a:solidFill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γ’</a:t>
              </a:r>
              <a:endParaRPr kumimoji="1" lang="ja-JP" altLang="en-US" dirty="0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endParaRPr>
            </a:p>
          </p:txBody>
        </p:sp>
        <p:cxnSp>
          <p:nvCxnSpPr>
            <p:cNvPr id="42" name="直線矢印コネクタ 41"/>
            <p:cNvCxnSpPr/>
            <p:nvPr/>
          </p:nvCxnSpPr>
          <p:spPr>
            <a:xfrm flipH="1">
              <a:off x="2596703" y="5093649"/>
              <a:ext cx="441912" cy="112744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テキスト ボックス 42"/>
            <p:cNvSpPr txBox="1"/>
            <p:nvPr/>
          </p:nvSpPr>
          <p:spPr>
            <a:xfrm>
              <a:off x="2837130" y="6013506"/>
              <a:ext cx="74732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solidFill>
                    <a:schemeClr val="bg1"/>
                  </a:solidFill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3</a:t>
              </a:r>
              <a:r>
                <a:rPr kumimoji="1" lang="ja-JP" altLang="en-US" dirty="0">
                  <a:solidFill>
                    <a:schemeClr val="bg1"/>
                  </a:solidFill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次</a:t>
              </a:r>
              <a:r>
                <a:rPr kumimoji="1" lang="en-US" altLang="ja-JP" dirty="0">
                  <a:solidFill>
                    <a:schemeClr val="bg1"/>
                  </a:solidFill>
                  <a:latin typeface="Meiryo UI" pitchFamily="50" charset="-128"/>
                  <a:ea typeface="Meiryo UI" pitchFamily="50" charset="-128"/>
                  <a:cs typeface="Meiryo UI" pitchFamily="50" charset="-128"/>
                </a:rPr>
                <a:t>γ’</a:t>
              </a:r>
              <a:endParaRPr kumimoji="1" lang="ja-JP" altLang="en-US" dirty="0">
                <a:solidFill>
                  <a:schemeClr val="bg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endParaRPr>
            </a:p>
          </p:txBody>
        </p:sp>
        <p:cxnSp>
          <p:nvCxnSpPr>
            <p:cNvPr id="44" name="直線矢印コネクタ 43"/>
            <p:cNvCxnSpPr/>
            <p:nvPr/>
          </p:nvCxnSpPr>
          <p:spPr>
            <a:xfrm flipH="1" flipV="1">
              <a:off x="2773362" y="5749659"/>
              <a:ext cx="88591" cy="450820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テキスト ボックス 46"/>
          <p:cNvSpPr txBox="1"/>
          <p:nvPr/>
        </p:nvSpPr>
        <p:spPr>
          <a:xfrm>
            <a:off x="2161464" y="2440213"/>
            <a:ext cx="747320" cy="369332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kumimoji="1"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</a:t>
            </a:r>
            <a:r>
              <a:rPr kumimoji="1" lang="en-US" altLang="ja-JP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γ’</a:t>
            </a:r>
            <a:endParaRPr kumimoji="1" lang="ja-JP" altLang="en-US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48" name="直線矢印コネクタ 47"/>
          <p:cNvCxnSpPr/>
          <p:nvPr/>
        </p:nvCxnSpPr>
        <p:spPr>
          <a:xfrm flipH="1">
            <a:off x="2233716" y="2804451"/>
            <a:ext cx="335679" cy="2443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715164" y="6353968"/>
            <a:ext cx="2124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粒内：</a:t>
            </a:r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次・</a:t>
            </a:r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次</a:t>
            </a:r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γ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‘相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5" name="図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8625" y="886141"/>
            <a:ext cx="5238871" cy="4325222"/>
          </a:xfrm>
          <a:prstGeom prst="rect">
            <a:avLst/>
          </a:prstGeom>
        </p:spPr>
      </p:pic>
      <p:cxnSp>
        <p:nvCxnSpPr>
          <p:cNvPr id="7" name="直線矢印コネクタ 6"/>
          <p:cNvCxnSpPr/>
          <p:nvPr/>
        </p:nvCxnSpPr>
        <p:spPr>
          <a:xfrm flipH="1" flipV="1">
            <a:off x="1718838" y="1641510"/>
            <a:ext cx="711318" cy="7256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/>
          <p:cNvSpPr txBox="1"/>
          <p:nvPr/>
        </p:nvSpPr>
        <p:spPr>
          <a:xfrm>
            <a:off x="3172986" y="4958133"/>
            <a:ext cx="7396638" cy="147732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u="sng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4</a:t>
            </a:r>
            <a:r>
              <a:rPr kumimoji="1" lang="ja-JP" altLang="en-US" u="sng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次試作ディスクのインテグラル評価状況</a:t>
            </a:r>
            <a:endParaRPr kumimoji="1" lang="en-US" altLang="ja-JP" u="sng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kumimoji="1"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①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平均</a:t>
            </a:r>
            <a:r>
              <a:rPr kumimoji="1"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GS#9.0</a:t>
            </a:r>
            <a:r>
              <a:rPr kumimoji="1" lang="ja-JP" altLang="en-US" dirty="0" err="1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、</a:t>
            </a:r>
            <a:r>
              <a:rPr kumimoji="1"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</a:t>
            </a:r>
            <a:r>
              <a:rPr kumimoji="1"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‘量</a:t>
            </a:r>
            <a:r>
              <a:rPr kumimoji="1"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:10%, </a:t>
            </a:r>
            <a:r>
              <a:rPr kumimoji="1" lang="en-US" altLang="ja-JP" dirty="0" err="1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Totalγ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’量</a:t>
            </a:r>
            <a:r>
              <a:rPr kumimoji="1"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:47.9%</a:t>
            </a:r>
          </a:p>
          <a:p>
            <a:r>
              <a:rPr kumimoji="1"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前回</a:t>
            </a:r>
            <a:r>
              <a:rPr kumimoji="1" lang="en-US" altLang="ja-JP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次試作</a:t>
            </a:r>
            <a:r>
              <a:rPr kumimoji="1"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ディスク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と同程度であり狙い通り。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②</a:t>
            </a:r>
            <a:r>
              <a:rPr kumimoji="1"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0.2%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クリープ寿命時間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kumimoji="1"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r>
              <a:rPr kumimoji="1"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</a:t>
            </a:r>
            <a:r>
              <a:rPr kumimoji="1" lang="ja-JP" altLang="en-US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次試作ディスクの</a:t>
            </a:r>
            <a:r>
              <a:rPr kumimoji="1" lang="en-US" altLang="ja-JP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1.8~2.0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倍程度</a:t>
            </a:r>
            <a:r>
              <a:rPr kumimoji="1"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(725-760</a:t>
            </a:r>
            <a:r>
              <a:rPr kumimoji="1"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℃</a:t>
            </a:r>
            <a:r>
              <a:rPr kumimoji="1"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/552-630MPa</a:t>
            </a:r>
            <a:r>
              <a:rPr kumimoji="1"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下</a:t>
            </a:r>
            <a:r>
              <a:rPr kumimoji="1"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)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1962" y="4373358"/>
            <a:ext cx="1646605" cy="5847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</a:t>
            </a:r>
            <a:r>
              <a:rPr kumimoji="1"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次＋</a:t>
            </a:r>
            <a:r>
              <a:rPr kumimoji="1"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</a:t>
            </a:r>
            <a:r>
              <a:rPr kumimoji="1"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次</a:t>
            </a:r>
            <a:r>
              <a:rPr kumimoji="1"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γ</a:t>
            </a:r>
            <a:r>
              <a:rPr kumimoji="1" lang="en-US" altLang="ja-JP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’</a:t>
            </a:r>
            <a:r>
              <a:rPr kumimoji="1" lang="ja-JP" altLang="en-US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量</a:t>
            </a:r>
            <a:endParaRPr kumimoji="1" lang="en-US" altLang="ja-JP" sz="1600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kumimoji="1"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≈</a:t>
            </a:r>
            <a:r>
              <a:rPr kumimoji="1" lang="en-US" altLang="ja-JP" sz="16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38.0%</a:t>
            </a:r>
            <a:r>
              <a:rPr kumimoji="1" lang="en-US" altLang="ja-JP" sz="14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(1</a:t>
            </a:r>
            <a:r>
              <a:rPr kumimoji="1" lang="ja-JP" altLang="en-US" sz="14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視野</a:t>
            </a:r>
            <a:r>
              <a:rPr kumimoji="1" lang="en-US" altLang="ja-JP" sz="1400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)</a:t>
            </a:r>
            <a:endParaRPr kumimoji="1" lang="ja-JP" altLang="en-US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236939" y="922135"/>
            <a:ext cx="190789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0.2%Creep</a:t>
            </a:r>
            <a:r>
              <a:rPr kumimoji="1" lang="ja-JP" altLang="en-US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特性</a:t>
            </a:r>
            <a:endParaRPr kumimoji="1" lang="ja-JP" altLang="en-US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947474" y="1266259"/>
            <a:ext cx="2210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(ST)1131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℃</a:t>
            </a:r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,AC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→</a:t>
            </a:r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OQ</a:t>
            </a:r>
          </a:p>
          <a:p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(AG)650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℃</a:t>
            </a:r>
            <a:r>
              <a:rPr kumimoji="1"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+760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℃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848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2625</TotalTime>
  <Words>500</Words>
  <Application>Microsoft Office PowerPoint</Application>
  <PresentationFormat>A4 210 x 297 mm</PresentationFormat>
  <Paragraphs>138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Meiryo UI</vt:lpstr>
      <vt:lpstr>ＭＳ Ｐゴシック</vt:lpstr>
      <vt:lpstr>ヒラギノUD角ゴF StdN W3</vt:lpstr>
      <vt:lpstr>ヒラギノUD角ゴF StdN W5</vt:lpstr>
      <vt:lpstr>游ゴシック</vt:lpstr>
      <vt:lpstr>Arial</vt:lpstr>
      <vt:lpstr>Calibri</vt:lpstr>
      <vt:lpstr>Wingdings</vt:lpstr>
      <vt:lpstr>Office Theme</vt:lpstr>
      <vt:lpstr>3次試作ディスク(LX722WD3)各部位の階層別組織情報</vt:lpstr>
      <vt:lpstr>3次試作ディスク(LX722WD3)の組織と引張特性の対比</vt:lpstr>
      <vt:lpstr>PowerPoint プレゼンテーション</vt:lpstr>
      <vt:lpstr>PowerPoint プレゼンテーション</vt:lpstr>
    </vt:vector>
  </TitlesOfParts>
  <Company>Interbrand Japan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Kawai Aki</dc:creator>
  <cp:lastModifiedBy>小林 信一@（冶研）／航エネ材Ｇｒ:000050S-WTS01</cp:lastModifiedBy>
  <cp:revision>644</cp:revision>
  <cp:lastPrinted>2015-09-14T10:15:11Z</cp:lastPrinted>
  <dcterms:created xsi:type="dcterms:W3CDTF">2015-09-02T06:22:47Z</dcterms:created>
  <dcterms:modified xsi:type="dcterms:W3CDTF">2019-01-29T03:05:49Z</dcterms:modified>
</cp:coreProperties>
</file>