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73" r:id="rId4"/>
    <p:sldId id="272" r:id="rId5"/>
    <p:sldId id="258" r:id="rId6"/>
    <p:sldId id="257" r:id="rId7"/>
    <p:sldId id="263" r:id="rId8"/>
    <p:sldId id="259" r:id="rId9"/>
    <p:sldId id="264" r:id="rId10"/>
    <p:sldId id="265" r:id="rId11"/>
    <p:sldId id="260" r:id="rId12"/>
    <p:sldId id="266" r:id="rId13"/>
    <p:sldId id="267" r:id="rId14"/>
    <p:sldId id="268" r:id="rId15"/>
    <p:sldId id="269" r:id="rId16"/>
    <p:sldId id="270" r:id="rId17"/>
    <p:sldId id="26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07" autoAdjust="0"/>
    <p:restoredTop sz="94660"/>
  </p:normalViewPr>
  <p:slideViewPr>
    <p:cSldViewPr snapToGrid="0">
      <p:cViewPr>
        <p:scale>
          <a:sx n="100" d="100"/>
          <a:sy n="100" d="100"/>
        </p:scale>
        <p:origin x="1758" y="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38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30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820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061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452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533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90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160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27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30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202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E5B4A-EFFC-4B7B-9F98-3546B484221B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9EB05-FA94-44E9-8A3D-FCA182DFAB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54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n3KWM1kuAw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n3KWM1kuAw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2729" y="1101685"/>
            <a:ext cx="8806542" cy="17907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BMEN 3010 Module I: </a:t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Solid Biomechanics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Prof. Nandan Nerurkar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Sept. 8 – Oct. 1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CLASS EXAM: Wed Oct 1</a:t>
            </a:r>
            <a:endParaRPr lang="en-US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0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-282574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Why Biomechanics?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73850" y="1288030"/>
            <a:ext cx="4356100" cy="55064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35700" y="1288030"/>
            <a:ext cx="4356100" cy="550647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2607" y="854595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7300" y="854594"/>
            <a:ext cx="1712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  <p:pic>
        <p:nvPicPr>
          <p:cNvPr id="2050" name="Picture 2" descr="Image result for osteoarthritis cartil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793" y="1831609"/>
            <a:ext cx="3720104" cy="229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235701" y="8585200"/>
            <a:ext cx="146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Therapia.com</a:t>
            </a:r>
          </a:p>
        </p:txBody>
      </p:sp>
      <p:pic>
        <p:nvPicPr>
          <p:cNvPr id="2052" name="Picture 4" descr="Image result for artificial heart valv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079" y="5125105"/>
            <a:ext cx="1414177" cy="127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Zimmer Hip Replacement Lawsui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69" y="4799459"/>
            <a:ext cx="2447925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84429" y="1288031"/>
            <a:ext cx="3534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TISSUE ENGINEERING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1259" y="1294380"/>
            <a:ext cx="4204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MECHANOTRANSDUCTION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90128" y="436309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IMPLANTS</a:t>
            </a:r>
          </a:p>
        </p:txBody>
      </p:sp>
      <p:pic>
        <p:nvPicPr>
          <p:cNvPr id="2056" name="Picture 8" descr="Related imag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099" y="1823095"/>
            <a:ext cx="2273302" cy="219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501225" y="4181466"/>
            <a:ext cx="38250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GROWTH, REMODELING</a:t>
            </a:r>
          </a:p>
          <a:p>
            <a:pPr algn="ctr"/>
            <a:r>
              <a:rPr lang="en-US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DISEASE</a:t>
            </a:r>
          </a:p>
        </p:txBody>
      </p:sp>
      <p:pic>
        <p:nvPicPr>
          <p:cNvPr id="2058" name="Picture 10" descr="https://qph.fs.quoracdn.net/main-qimg-08307a8d2868bb2acf9be8c2f4f8397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15" y="5123120"/>
            <a:ext cx="2381228" cy="148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[www.VDyoutube.com]-Fruitfly Drosophila complete embryonic development at high resolu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77219" y="5172122"/>
            <a:ext cx="1726043" cy="143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0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3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6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elastic deformations </a:t>
            </a:r>
            <a:r>
              <a:rPr lang="en-US" dirty="0" smtClean="0"/>
              <a:t>– big changes in shape that reverse when the force is removed</a:t>
            </a:r>
          </a:p>
        </p:txBody>
      </p:sp>
    </p:spTree>
    <p:extLst>
      <p:ext uri="{BB962C8B-B14F-4D97-AF65-F5344CB8AC3E}">
        <p14:creationId xmlns:p14="http://schemas.microsoft.com/office/powerpoint/2010/main" val="287390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elastic deformations </a:t>
            </a:r>
            <a:r>
              <a:rPr lang="en-US" dirty="0" smtClean="0"/>
              <a:t>– big changes in shape that reverse when the force is removed</a:t>
            </a:r>
          </a:p>
          <a:p>
            <a:r>
              <a:rPr lang="en-US" b="1" dirty="0" smtClean="0"/>
              <a:t>Viscoelastic</a:t>
            </a:r>
            <a:r>
              <a:rPr lang="en-US" dirty="0" smtClean="0"/>
              <a:t> – has properties of both fluid and solid</a:t>
            </a:r>
          </a:p>
        </p:txBody>
      </p:sp>
    </p:spTree>
    <p:extLst>
      <p:ext uri="{BB962C8B-B14F-4D97-AF65-F5344CB8AC3E}">
        <p14:creationId xmlns:p14="http://schemas.microsoft.com/office/powerpoint/2010/main" val="224769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elastic deformations </a:t>
            </a:r>
            <a:r>
              <a:rPr lang="en-US" dirty="0" smtClean="0"/>
              <a:t>– big changes in shape that reverse when the force is removed</a:t>
            </a:r>
          </a:p>
          <a:p>
            <a:r>
              <a:rPr lang="en-US" b="1" dirty="0" smtClean="0"/>
              <a:t>Viscoelastic</a:t>
            </a:r>
            <a:r>
              <a:rPr lang="en-US" dirty="0" smtClean="0"/>
              <a:t> – has properties of both fluid and solid</a:t>
            </a:r>
          </a:p>
          <a:p>
            <a:r>
              <a:rPr lang="en-US" b="1" dirty="0" smtClean="0"/>
              <a:t>Nonlinear</a:t>
            </a:r>
            <a:r>
              <a:rPr lang="en-US" dirty="0" smtClean="0"/>
              <a:t> – Properties change as you deform the material</a:t>
            </a:r>
          </a:p>
        </p:txBody>
      </p:sp>
    </p:spTree>
    <p:extLst>
      <p:ext uri="{BB962C8B-B14F-4D97-AF65-F5344CB8AC3E}">
        <p14:creationId xmlns:p14="http://schemas.microsoft.com/office/powerpoint/2010/main" val="188403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elastic deformations </a:t>
            </a:r>
            <a:r>
              <a:rPr lang="en-US" dirty="0" smtClean="0"/>
              <a:t>– big changes in shape that reverse when the force is removed</a:t>
            </a:r>
          </a:p>
          <a:p>
            <a:r>
              <a:rPr lang="en-US" b="1" dirty="0" smtClean="0"/>
              <a:t>Viscoelastic</a:t>
            </a:r>
            <a:r>
              <a:rPr lang="en-US" dirty="0" smtClean="0"/>
              <a:t> – has properties of both fluid and solid</a:t>
            </a:r>
          </a:p>
          <a:p>
            <a:r>
              <a:rPr lang="en-US" b="1" dirty="0" smtClean="0"/>
              <a:t>Nonlinear</a:t>
            </a:r>
            <a:r>
              <a:rPr lang="en-US" dirty="0" smtClean="0"/>
              <a:t> – Properties change as you deform the material</a:t>
            </a:r>
          </a:p>
          <a:p>
            <a:r>
              <a:rPr lang="en-US" b="1" dirty="0" smtClean="0"/>
              <a:t>Anisotropic</a:t>
            </a:r>
            <a:r>
              <a:rPr lang="en-US" dirty="0" smtClean="0"/>
              <a:t> – different properties in different directions</a:t>
            </a:r>
          </a:p>
        </p:txBody>
      </p:sp>
    </p:spTree>
    <p:extLst>
      <p:ext uri="{BB962C8B-B14F-4D97-AF65-F5344CB8AC3E}">
        <p14:creationId xmlns:p14="http://schemas.microsoft.com/office/powerpoint/2010/main" val="157430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</a:t>
            </a:r>
            <a:r>
              <a:rPr lang="en-US" b="1" u="sng" dirty="0" smtClean="0"/>
              <a:t>bio</a:t>
            </a:r>
            <a:r>
              <a:rPr lang="en-US" dirty="0" smtClean="0"/>
              <a:t>mechanics so different than mechanics?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Large elastic deformations </a:t>
            </a:r>
            <a:r>
              <a:rPr lang="en-US" dirty="0" smtClean="0"/>
              <a:t>– big changes in shape that reverse when the force is removed</a:t>
            </a:r>
          </a:p>
          <a:p>
            <a:r>
              <a:rPr lang="en-US" b="1" dirty="0" smtClean="0"/>
              <a:t>Viscoelastic</a:t>
            </a:r>
            <a:r>
              <a:rPr lang="en-US" dirty="0" smtClean="0"/>
              <a:t> – has properties of both fluid and solid</a:t>
            </a:r>
          </a:p>
          <a:p>
            <a:r>
              <a:rPr lang="en-US" b="1" dirty="0" smtClean="0"/>
              <a:t>Nonlinear</a:t>
            </a:r>
            <a:r>
              <a:rPr lang="en-US" dirty="0" smtClean="0"/>
              <a:t> – Properties change as you deform the material</a:t>
            </a:r>
          </a:p>
          <a:p>
            <a:r>
              <a:rPr lang="en-US" b="1" dirty="0" smtClean="0"/>
              <a:t>Anisotropic</a:t>
            </a:r>
            <a:r>
              <a:rPr lang="en-US" dirty="0" smtClean="0"/>
              <a:t> – different properties in different directions</a:t>
            </a:r>
          </a:p>
          <a:p>
            <a:r>
              <a:rPr lang="en-US" b="1" dirty="0" smtClean="0"/>
              <a:t>Active materials </a:t>
            </a:r>
            <a:r>
              <a:rPr lang="en-US" dirty="0" smtClean="0"/>
              <a:t>– tissues generate their own forces and remodel/grow over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05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8" y="158653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Lecture Outline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8150" y="1053055"/>
            <a:ext cx="11315700" cy="417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09/08/25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1. Introduction to Biomechanics, Mathematical Background</a:t>
            </a:r>
            <a:endParaRPr lang="en-US" sz="2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09/10/25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2. Coordinate </a:t>
            </a: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Transformation</a:t>
            </a:r>
            <a:endParaRPr lang="en-US" sz="2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09/15/25		3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Static Equilibrium </a:t>
            </a:r>
            <a:r>
              <a:rPr lang="en-US" sz="22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2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HW#1 Due Tues 09/16/24</a:t>
            </a:r>
            <a:r>
              <a:rPr lang="en-US" sz="22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09/17/25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4. </a:t>
            </a: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 CLASS - TGVG</a:t>
            </a:r>
            <a:endParaRPr lang="en-US" sz="2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09/22/25		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Strain and Stress </a:t>
            </a:r>
            <a:r>
              <a:rPr lang="en-US" sz="22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2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HW#2 Due Tues 09/23/24</a:t>
            </a:r>
            <a:r>
              <a:rPr lang="en-US" sz="22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2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09/24/25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6. 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Equations of Motion/Differential </a:t>
            </a: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Equations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09/29/25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</a:t>
            </a:r>
            <a:r>
              <a:rPr lang="en-US" sz="22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7. </a:t>
            </a:r>
            <a:r>
              <a:rPr lang="en-US" sz="22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Review Session with TA </a:t>
            </a:r>
            <a:r>
              <a:rPr lang="en-US" sz="22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2200" b="1" i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HW#3 Due </a:t>
            </a:r>
            <a:r>
              <a:rPr lang="en-US" sz="2200" b="1" i="1" u="sng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</a:t>
            </a:r>
            <a:r>
              <a:rPr lang="en-US" sz="22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09/29/24**</a:t>
            </a:r>
            <a:r>
              <a:rPr lang="en-US" sz="22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200" b="1" i="1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10/01/25		9. Midterm Exam</a:t>
            </a:r>
            <a:endParaRPr lang="en-US" sz="2200" b="1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80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50723"/>
            <a:ext cx="9970846" cy="1325563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Course details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226" y="721762"/>
            <a:ext cx="11842955" cy="5926687"/>
          </a:xfrm>
        </p:spPr>
        <p:txBody>
          <a:bodyPr>
            <a:noAutofit/>
          </a:bodyPr>
          <a:lstStyle/>
          <a:p>
            <a:pPr marL="63500" lvl="1" indent="0">
              <a:buNone/>
            </a:pPr>
            <a:r>
              <a:rPr lang="en-U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Professor: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Nandan Nerurkar (‘None-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Nay-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roor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ker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’, nln2113)</a:t>
            </a:r>
          </a:p>
          <a:p>
            <a:pPr marL="63500" lvl="1" indent="0">
              <a:buNone/>
            </a:pPr>
            <a:r>
              <a:rPr lang="en-US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TA: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		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Elaine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Nagahara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(ean2138)</a:t>
            </a:r>
          </a:p>
          <a:p>
            <a:pPr marL="0" indent="0">
              <a:buNone/>
            </a:pPr>
            <a:endParaRPr lang="en-US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Office Hours: 4PM – 5PM </a:t>
            </a:r>
          </a:p>
          <a:p>
            <a:pPr lvl="1"/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Mondays in CEPSR 406 (NLN)</a:t>
            </a:r>
          </a:p>
          <a:p>
            <a:pPr lvl="1"/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Tuesdays on Zoom (EA)</a:t>
            </a:r>
          </a:p>
          <a:p>
            <a:pPr lvl="1"/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Fridays in </a:t>
            </a:r>
            <a:r>
              <a:rPr lang="en-US" sz="19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Mudd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343 (EA)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Homeworks (30%): </a:t>
            </a:r>
          </a:p>
          <a:p>
            <a:pPr lvl="1"/>
            <a:r>
              <a:rPr lang="en-US" sz="19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Assigned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via Gradescope Mondays, </a:t>
            </a:r>
            <a:r>
              <a:rPr lang="en-US" sz="1900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following Tuesday 11:59PM EST (*HW3 due </a:t>
            </a:r>
            <a:r>
              <a:rPr lang="en-US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Monday 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9/29*). </a:t>
            </a:r>
            <a:endParaRPr lang="en-US" sz="1900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9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Religious holidays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make arrangements with me beforehand</a:t>
            </a:r>
          </a:p>
          <a:p>
            <a:pPr lvl="1"/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Midterm exam (70%) : </a:t>
            </a:r>
          </a:p>
          <a:p>
            <a:pPr lvl="1"/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class</a:t>
            </a:r>
          </a:p>
          <a:p>
            <a:pPr lvl="1"/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similar to HWs</a:t>
            </a:r>
          </a:p>
          <a:p>
            <a:pPr lvl="1"/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page 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sheet, front 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back, hand-written</a:t>
            </a:r>
            <a:endParaRPr lang="en-US" sz="19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devices, organic intelligence (O.I.) 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US" sz="19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en-US" sz="19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272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-27385"/>
            <a:ext cx="10515600" cy="1325563"/>
          </a:xfrm>
        </p:spPr>
        <p:txBody>
          <a:bodyPr/>
          <a:lstStyle/>
          <a:p>
            <a:r>
              <a:rPr lang="en-US" dirty="0" smtClean="0"/>
              <a:t>Caution with A.I.</a:t>
            </a:r>
            <a:endParaRPr lang="en-US" dirty="0"/>
          </a:p>
        </p:txBody>
      </p:sp>
      <p:pic>
        <p:nvPicPr>
          <p:cNvPr id="1026" name="Picture 2" descr="https://encrypted-tbn0.gstatic.com/images?q=tbn:ANd9GcQ-YbcuORbJbb9gEKJPqHl3O1mS5SCcFcZzxdW-ZAwx2uSI-1jN87WTxdwNmAgoEWhQjAxvg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0" y="2014503"/>
            <a:ext cx="3371778" cy="337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585" y="1469265"/>
            <a:ext cx="8748715" cy="399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5"/>
            <a:ext cx="10515600" cy="1325563"/>
          </a:xfrm>
        </p:spPr>
        <p:txBody>
          <a:bodyPr/>
          <a:lstStyle/>
          <a:p>
            <a:r>
              <a:rPr lang="en-US" dirty="0" smtClean="0"/>
              <a:t>A.I.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666" y="1970692"/>
            <a:ext cx="11790401" cy="4887308"/>
          </a:xfrm>
        </p:spPr>
        <p:txBody>
          <a:bodyPr>
            <a:normAutofit/>
          </a:bodyPr>
          <a:lstStyle/>
          <a:p>
            <a:r>
              <a:rPr lang="en-US" sz="3000" i="1" dirty="0"/>
              <a:t>"The underlying purpose of </a:t>
            </a:r>
            <a:r>
              <a:rPr lang="en-US" sz="3000" i="1" dirty="0" smtClean="0"/>
              <a:t>A.I. </a:t>
            </a:r>
            <a:r>
              <a:rPr lang="en-US" sz="3000" i="1" dirty="0"/>
              <a:t>is to allow wealth to access skill while removing from the skilled </a:t>
            </a:r>
            <a:r>
              <a:rPr lang="en-US" sz="3000" i="1" dirty="0" smtClean="0"/>
              <a:t>an ability </a:t>
            </a:r>
            <a:r>
              <a:rPr lang="en-US" sz="3000" i="1" dirty="0"/>
              <a:t>to access </a:t>
            </a:r>
            <a:r>
              <a:rPr lang="en-US" sz="3000" i="1" dirty="0" smtClean="0"/>
              <a:t>wealth</a:t>
            </a:r>
            <a:r>
              <a:rPr lang="en-US" sz="3000" i="1" dirty="0" smtClean="0"/>
              <a:t>“</a:t>
            </a:r>
            <a:r>
              <a:rPr lang="en-US" sz="3000" i="1" dirty="0"/>
              <a:t> </a:t>
            </a:r>
            <a:r>
              <a:rPr lang="en-US" sz="3000" i="1" dirty="0" smtClean="0"/>
              <a:t>-</a:t>
            </a:r>
            <a:r>
              <a:rPr lang="en-US" sz="3000" dirty="0" smtClean="0"/>
              <a:t>Someone on social </a:t>
            </a:r>
            <a:r>
              <a:rPr lang="en-US" sz="3000" dirty="0" smtClean="0"/>
              <a:t>media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200" dirty="0" smtClean="0"/>
          </a:p>
          <a:p>
            <a:r>
              <a:rPr lang="en-US" sz="3000" dirty="0" smtClean="0"/>
              <a:t>“</a:t>
            </a:r>
            <a:r>
              <a:rPr lang="en-US" sz="3000" dirty="0" smtClean="0"/>
              <a:t>If you only learn what AI teaches you, you’re only training for a job AI has already replaced</a:t>
            </a:r>
            <a:r>
              <a:rPr lang="en-US" sz="3000" dirty="0" smtClean="0"/>
              <a:t>.”-Me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1300" dirty="0" smtClean="0"/>
          </a:p>
          <a:p>
            <a:r>
              <a:rPr lang="en-US" sz="3000" dirty="0" smtClean="0"/>
              <a:t>AI can be a </a:t>
            </a:r>
            <a:r>
              <a:rPr lang="en-US" sz="3000" dirty="0" smtClean="0"/>
              <a:t>useful </a:t>
            </a:r>
            <a:r>
              <a:rPr lang="en-US" sz="3000" dirty="0" smtClean="0"/>
              <a:t>a supplement, but not </a:t>
            </a:r>
            <a:r>
              <a:rPr lang="en-US" sz="3000" dirty="0" smtClean="0"/>
              <a:t>a </a:t>
            </a:r>
            <a:r>
              <a:rPr lang="en-US" sz="3000" dirty="0" smtClean="0"/>
              <a:t>replacement </a:t>
            </a:r>
            <a:r>
              <a:rPr lang="en-US" sz="3000" dirty="0" smtClean="0"/>
              <a:t>for </a:t>
            </a:r>
            <a:r>
              <a:rPr lang="en-US" sz="3000" dirty="0" smtClean="0"/>
              <a:t>instructors. </a:t>
            </a:r>
            <a:r>
              <a:rPr lang="en-US" sz="3000" dirty="0" smtClean="0"/>
              <a:t>It will </a:t>
            </a:r>
            <a:r>
              <a:rPr lang="en-US" sz="3000" dirty="0" smtClean="0"/>
              <a:t>not be a mentor, it will not </a:t>
            </a:r>
            <a:r>
              <a:rPr lang="en-US" sz="3000" dirty="0" smtClean="0"/>
              <a:t>advocate for you and your career</a:t>
            </a:r>
            <a:r>
              <a:rPr lang="en-US" sz="3000" dirty="0" smtClean="0"/>
              <a:t>.</a:t>
            </a:r>
          </a:p>
          <a:p>
            <a:endParaRPr lang="en-US" sz="1300" dirty="0" smtClean="0"/>
          </a:p>
          <a:p>
            <a:r>
              <a:rPr lang="en-US" sz="3000" dirty="0" smtClean="0"/>
              <a:t>AI does ok on my problem sets (30%). Over-reliance on it will probably tank your exam performance (70%).</a:t>
            </a:r>
            <a:endParaRPr lang="en-US" sz="3000" dirty="0" smtClean="0"/>
          </a:p>
          <a:p>
            <a:endParaRPr lang="en-US" i="1" dirty="0" smtClean="0"/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5356" r="69497" b="46310"/>
          <a:stretch/>
        </p:blipFill>
        <p:spPr>
          <a:xfrm>
            <a:off x="8180762" y="202976"/>
            <a:ext cx="3868305" cy="1547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21240" b="16134"/>
          <a:stretch/>
        </p:blipFill>
        <p:spPr>
          <a:xfrm>
            <a:off x="3628995" y="-27385"/>
            <a:ext cx="4391025" cy="184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69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Biomechanics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Mechanics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– The study of motion and the forces that cause it.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Biomechanics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– The application of mechanics to biological systems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span many length scales: molecules and proteins to cells, tissues, and entire organisms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Spans fluids (blood) and solids (bone), and every thing in  between (mucous, cartilage, intervertebral discs)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05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-28574"/>
            <a:ext cx="7886700" cy="1325563"/>
          </a:xfrm>
        </p:spPr>
        <p:txBody>
          <a:bodyPr/>
          <a:lstStyle/>
          <a:p>
            <a:r>
              <a:rPr lang="en-US" dirty="0" smtClean="0"/>
              <a:t>Rigid vs Deformable</a:t>
            </a:r>
            <a:endParaRPr lang="en-US" dirty="0"/>
          </a:p>
        </p:txBody>
      </p:sp>
      <p:pic>
        <p:nvPicPr>
          <p:cNvPr id="1026" name="Picture 2" descr="http://baseballreflections.com/wp-content/uploads/2017/03/biomechanicsandpitching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969" y="2143272"/>
            <a:ext cx="3079750" cy="14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8530" y="1000296"/>
            <a:ext cx="3992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NEWTONIAN MECHANICS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(rigid/ “Dynamics”)</a:t>
            </a:r>
          </a:p>
        </p:txBody>
      </p:sp>
      <p:sp>
        <p:nvSpPr>
          <p:cNvPr id="6" name="Rectangle 5"/>
          <p:cNvSpPr/>
          <p:nvPr/>
        </p:nvSpPr>
        <p:spPr>
          <a:xfrm>
            <a:off x="1573850" y="1000296"/>
            <a:ext cx="4356100" cy="57942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8" name="fn3KWM1kuAw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25758" y="4237264"/>
            <a:ext cx="4238172" cy="238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2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-28574"/>
            <a:ext cx="7886700" cy="1325563"/>
          </a:xfrm>
        </p:spPr>
        <p:txBody>
          <a:bodyPr/>
          <a:lstStyle/>
          <a:p>
            <a:r>
              <a:rPr lang="en-US" dirty="0" smtClean="0"/>
              <a:t>Rigid vs Deformable</a:t>
            </a:r>
            <a:endParaRPr lang="en-US" dirty="0"/>
          </a:p>
        </p:txBody>
      </p:sp>
      <p:pic>
        <p:nvPicPr>
          <p:cNvPr id="1026" name="Picture 2" descr="http://baseballreflections.com/wp-content/uploads/2017/03/biomechanicsandpitching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969" y="2143272"/>
            <a:ext cx="3079750" cy="14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8530" y="1000296"/>
            <a:ext cx="39926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NEWTONIAN MECHANICS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(rigid/ “Dynamics”)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93143" y="999095"/>
            <a:ext cx="30412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SOLID MECHANICS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(deformable)</a:t>
            </a:r>
          </a:p>
        </p:txBody>
      </p:sp>
      <p:pic>
        <p:nvPicPr>
          <p:cNvPr id="1030" name="Picture 6" descr="http://www.yogamindyogabody.com/images/ScorpionCola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767" y="1811467"/>
            <a:ext cx="3123966" cy="312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G Heart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4507" y="4936757"/>
            <a:ext cx="2738486" cy="205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73850" y="1000296"/>
            <a:ext cx="4356100" cy="57942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5700" y="1000296"/>
            <a:ext cx="4356100" cy="5794205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13" name="fn3KWM1kuAw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625758" y="4237264"/>
            <a:ext cx="4238172" cy="238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79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-282574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Why Biomechanics?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62607" y="854595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7300" y="854594"/>
            <a:ext cx="1712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5701" y="8585200"/>
            <a:ext cx="1465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Therapia.com</a:t>
            </a:r>
          </a:p>
        </p:txBody>
      </p:sp>
    </p:spTree>
    <p:extLst>
      <p:ext uri="{BB962C8B-B14F-4D97-AF65-F5344CB8AC3E}">
        <p14:creationId xmlns:p14="http://schemas.microsoft.com/office/powerpoint/2010/main" val="41143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2650" y="-282574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Why Biomechanics?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73850" y="1288030"/>
            <a:ext cx="4356100" cy="55064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2607" y="854595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</a:p>
        </p:txBody>
      </p:sp>
      <p:pic>
        <p:nvPicPr>
          <p:cNvPr id="2050" name="Picture 2" descr="Image result for osteoarthritis cartil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793" y="1831609"/>
            <a:ext cx="3720104" cy="229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rtificial heart val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079" y="5125105"/>
            <a:ext cx="1414177" cy="127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Zimmer Hip Replacement Lawsu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69" y="4799459"/>
            <a:ext cx="2447925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984429" y="1288031"/>
            <a:ext cx="3534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TISSUE ENGINEERING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90128" y="436309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IMPLANTS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7300" y="854594"/>
            <a:ext cx="17129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173142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1300</TotalTime>
  <Words>400</Words>
  <Application>Microsoft Office PowerPoint</Application>
  <PresentationFormat>Widescreen</PresentationFormat>
  <Paragraphs>95</Paragraphs>
  <Slides>17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BMEN 3010 Module I:   Solid Biomechanics</vt:lpstr>
      <vt:lpstr>Course details</vt:lpstr>
      <vt:lpstr>Caution with A.I.</vt:lpstr>
      <vt:lpstr>A.I.</vt:lpstr>
      <vt:lpstr>Biomechanics</vt:lpstr>
      <vt:lpstr>Rigid vs Deformable</vt:lpstr>
      <vt:lpstr>Rigid vs Deformable</vt:lpstr>
      <vt:lpstr>Why Biomechanics?</vt:lpstr>
      <vt:lpstr>Why Biomechanics?</vt:lpstr>
      <vt:lpstr>Why Biomechanics?</vt:lpstr>
      <vt:lpstr>What makes biomechanics so different than mechanics?</vt:lpstr>
      <vt:lpstr>What makes biomechanics so different than mechanics?</vt:lpstr>
      <vt:lpstr>What makes biomechanics so different than mechanics?</vt:lpstr>
      <vt:lpstr>What makes biomechanics so different than mechanics?</vt:lpstr>
      <vt:lpstr>What makes biomechanics so different than mechanics?</vt:lpstr>
      <vt:lpstr>What makes biomechanics so different than mechanics?</vt:lpstr>
      <vt:lpstr>Lecture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BMEN 3010 Module I:  Solid Biomechanics</dc:title>
  <dc:creator>Windows User</dc:creator>
  <cp:lastModifiedBy>Nandan Nerurkar</cp:lastModifiedBy>
  <cp:revision>81</cp:revision>
  <dcterms:created xsi:type="dcterms:W3CDTF">2018-08-27T14:00:00Z</dcterms:created>
  <dcterms:modified xsi:type="dcterms:W3CDTF">2025-09-08T13:38:08Z</dcterms:modified>
</cp:coreProperties>
</file>